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 id="2147483674" r:id="rId2"/>
    <p:sldMasterId id="2147483675"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embeddedFontLst>
    <p:embeddedFont>
      <p:font typeface="Avenir" panose="02000503020000020003" pitchFamily="2" charset="0"/>
      <p:regular r:id="rId18"/>
      <p:italic r:id="rId19"/>
    </p:embeddedFont>
    <p:embeddedFont>
      <p:font typeface="Franklin Gothic" panose="020B0603020102020204" pitchFamily="34" charset="0"/>
      <p:regular r:id="rId20"/>
      <p:bold r:id="rId21"/>
      <p:italic r:id="rId22"/>
      <p:boldItalic r:id="rId23"/>
    </p:embeddedFont>
    <p:embeddedFont>
      <p:font typeface="Libre Franklin" pitchFamily="2" charset="77"/>
      <p:regular r:id="rId24"/>
      <p:bold r:id="rId25"/>
      <p:italic r:id="rId26"/>
      <p:boldItalic r:id="rId27"/>
    </p:embeddedFont>
    <p:embeddedFont>
      <p:font typeface="Libre Franklin Medium" panose="020F0502020204030204" pitchFamily="34" charset="0"/>
      <p:regular r:id="rId28"/>
      <p:bold r:id="rId29"/>
      <p:italic r:id="rId30"/>
      <p:boldItalic r:id="rId31"/>
    </p:embeddedFont>
    <p:embeddedFont>
      <p:font typeface="Montserrat"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2">
          <p15:clr>
            <a:srgbClr val="747775"/>
          </p15:clr>
        </p15:guide>
        <p15:guide id="2" orient="horz" pos="3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17E7C4-814B-4186-BD4E-4D51B2D5414F}">
  <a:tblStyle styleId="{5F17E7C4-814B-4186-BD4E-4D51B2D541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9"/>
  </p:normalViewPr>
  <p:slideViewPr>
    <p:cSldViewPr snapToGrid="0">
      <p:cViewPr varScale="1">
        <p:scale>
          <a:sx n="110" d="100"/>
          <a:sy n="110" d="100"/>
        </p:scale>
        <p:origin x="656" y="176"/>
      </p:cViewPr>
      <p:guideLst>
        <p:guide orient="horz" pos="462"/>
        <p:guide orient="horz" pos="3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Gothot" userId="771cce03-dd5e-45f5-ad8e-5c46c50f2d0f" providerId="ADAL" clId="{C3D2D502-10FE-5A8D-8F9E-12AE8D632AB7}"/>
    <pc:docChg chg="delSld">
      <pc:chgData name="Heather Gothot" userId="771cce03-dd5e-45f5-ad8e-5c46c50f2d0f" providerId="ADAL" clId="{C3D2D502-10FE-5A8D-8F9E-12AE8D632AB7}" dt="2025-09-24T19:09:00.476" v="0" actId="2696"/>
      <pc:docMkLst>
        <pc:docMk/>
      </pc:docMkLst>
      <pc:sldChg chg="del">
        <pc:chgData name="Heather Gothot" userId="771cce03-dd5e-45f5-ad8e-5c46c50f2d0f" providerId="ADAL" clId="{C3D2D502-10FE-5A8D-8F9E-12AE8D632AB7}" dt="2025-09-24T19:09:00.476" v="0" actId="2696"/>
        <pc:sldMkLst>
          <pc:docMk/>
          <pc:sldMk cId="0" sldId="269"/>
        </pc:sldMkLst>
      </pc:sldChg>
      <pc:sldChg chg="del">
        <pc:chgData name="Heather Gothot" userId="771cce03-dd5e-45f5-ad8e-5c46c50f2d0f" providerId="ADAL" clId="{C3D2D502-10FE-5A8D-8F9E-12AE8D632AB7}" dt="2025-09-24T19:09:00.476" v="0" actId="2696"/>
        <pc:sldMkLst>
          <pc:docMk/>
          <pc:sldMk cId="0" sldId="270"/>
        </pc:sldMkLst>
      </pc:sldChg>
      <pc:sldChg chg="del">
        <pc:chgData name="Heather Gothot" userId="771cce03-dd5e-45f5-ad8e-5c46c50f2d0f" providerId="ADAL" clId="{C3D2D502-10FE-5A8D-8F9E-12AE8D632AB7}" dt="2025-09-24T19:09:00.476" v="0" actId="2696"/>
        <pc:sldMkLst>
          <pc:docMk/>
          <pc:sldMk cId="0" sldId="271"/>
        </pc:sldMkLst>
      </pc:sldChg>
      <pc:sldChg chg="del">
        <pc:chgData name="Heather Gothot" userId="771cce03-dd5e-45f5-ad8e-5c46c50f2d0f" providerId="ADAL" clId="{C3D2D502-10FE-5A8D-8F9E-12AE8D632AB7}" dt="2025-09-24T19:09:00.476" v="0" actId="2696"/>
        <pc:sldMkLst>
          <pc:docMk/>
          <pc:sldMk cId="0" sldId="272"/>
        </pc:sldMkLst>
      </pc:sldChg>
      <pc:sldChg chg="del">
        <pc:chgData name="Heather Gothot" userId="771cce03-dd5e-45f5-ad8e-5c46c50f2d0f" providerId="ADAL" clId="{C3D2D502-10FE-5A8D-8F9E-12AE8D632AB7}" dt="2025-09-24T19:09:00.476" v="0" actId="2696"/>
        <pc:sldMkLst>
          <pc:docMk/>
          <pc:sldMk cId="0" sldId="273"/>
        </pc:sldMkLst>
      </pc:sldChg>
      <pc:sldChg chg="del">
        <pc:chgData name="Heather Gothot" userId="771cce03-dd5e-45f5-ad8e-5c46c50f2d0f" providerId="ADAL" clId="{C3D2D502-10FE-5A8D-8F9E-12AE8D632AB7}" dt="2025-09-24T19:09:00.476" v="0" actId="2696"/>
        <pc:sldMkLst>
          <pc:docMk/>
          <pc:sldMk cId="0" sldId="274"/>
        </pc:sldMkLst>
      </pc:sldChg>
      <pc:sldChg chg="del">
        <pc:chgData name="Heather Gothot" userId="771cce03-dd5e-45f5-ad8e-5c46c50f2d0f" providerId="ADAL" clId="{C3D2D502-10FE-5A8D-8F9E-12AE8D632AB7}" dt="2025-09-24T19:09:00.476" v="0" actId="2696"/>
        <pc:sldMkLst>
          <pc:docMk/>
          <pc:sldMk cId="0" sldId="275"/>
        </pc:sldMkLst>
      </pc:sldChg>
      <pc:sldMasterChg chg="delSldLayout">
        <pc:chgData name="Heather Gothot" userId="771cce03-dd5e-45f5-ad8e-5c46c50f2d0f" providerId="ADAL" clId="{C3D2D502-10FE-5A8D-8F9E-12AE8D632AB7}" dt="2025-09-24T19:09:00.476" v="0" actId="2696"/>
        <pc:sldMasterMkLst>
          <pc:docMk/>
          <pc:sldMasterMk cId="0" sldId="2147483675"/>
        </pc:sldMasterMkLst>
        <pc:sldLayoutChg chg="del">
          <pc:chgData name="Heather Gothot" userId="771cce03-dd5e-45f5-ad8e-5c46c50f2d0f" providerId="ADAL" clId="{C3D2D502-10FE-5A8D-8F9E-12AE8D632AB7}" dt="2025-09-24T19:09:00.476" v="0" actId="2696"/>
          <pc:sldLayoutMkLst>
            <pc:docMk/>
            <pc:sldMasterMk cId="0" sldId="2147483675"/>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128d188e4b_1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128d188e4b_1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3128d188e4b_1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80a214a36b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380a214a36b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latin typeface="Libre Franklin"/>
                <a:ea typeface="Libre Franklin"/>
                <a:cs typeface="Libre Franklin"/>
                <a:sym typeface="Libre Franklin"/>
              </a:rPr>
              <a:t>On CinqDI, using the keywords: utility, solar, natural gas, clean energy, energy cost, electric bills, energy utility, energy utilities, offshore, and electricity, we analyzed the top 30  headlines each read by Skeptical Persuadable Women and Family First Affluent over the past 30 days to understand how these audiences are engaging with energy news.</a:t>
            </a:r>
            <a:endParaRPr/>
          </a:p>
        </p:txBody>
      </p:sp>
      <p:sp>
        <p:nvSpPr>
          <p:cNvPr id="388" name="Google Shape;388;g380a214a36b_0_1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4907b9c91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34907b9c918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34907b9c918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80a214a36b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80a214a36b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380a214a36b_0_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82512d30c2_14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382512d30c2_14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382512d30c2_14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36366cd1e9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36366cd1e9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6" name="Google Shape;246;g336366cd1e9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d80d34c90_1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37d80d34c90_1_4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8" name="Google Shape;258;g37d80d34c90_1_4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82512d30c2_14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360"/>
              </a:spcBef>
              <a:spcAft>
                <a:spcPts val="0"/>
              </a:spcAft>
              <a:buNone/>
            </a:pPr>
            <a:endParaRPr sz="1400">
              <a:solidFill>
                <a:srgbClr val="333333"/>
              </a:solidFill>
              <a:highlight>
                <a:schemeClr val="lt1"/>
              </a:highlight>
              <a:latin typeface="Libre Franklin"/>
              <a:ea typeface="Libre Franklin"/>
              <a:cs typeface="Libre Franklin"/>
              <a:sym typeface="Libre Franklin"/>
            </a:endParaRPr>
          </a:p>
          <a:p>
            <a:pPr marL="457200" lvl="0" indent="0" algn="l" rtl="0">
              <a:lnSpc>
                <a:spcPct val="115000"/>
              </a:lnSpc>
              <a:spcBef>
                <a:spcPts val="360"/>
              </a:spcBef>
              <a:spcAft>
                <a:spcPts val="0"/>
              </a:spcAft>
              <a:buClr>
                <a:schemeClr val="dk1"/>
              </a:buClr>
              <a:buSzPts val="1100"/>
              <a:buFont typeface="Arial"/>
              <a:buNone/>
            </a:pPr>
            <a:endParaRPr sz="1400">
              <a:solidFill>
                <a:srgbClr val="333333"/>
              </a:solidFill>
              <a:highlight>
                <a:schemeClr val="lt1"/>
              </a:highlight>
              <a:latin typeface="Libre Franklin"/>
              <a:ea typeface="Libre Franklin"/>
              <a:cs typeface="Libre Franklin"/>
              <a:sym typeface="Libre Franklin"/>
            </a:endParaRPr>
          </a:p>
          <a:p>
            <a:pPr marL="0" lvl="0" indent="0" algn="l" rtl="0">
              <a:spcBef>
                <a:spcPts val="360"/>
              </a:spcBef>
              <a:spcAft>
                <a:spcPts val="0"/>
              </a:spcAft>
              <a:buNone/>
            </a:pPr>
            <a:endParaRPr/>
          </a:p>
        </p:txBody>
      </p:sp>
      <p:sp>
        <p:nvSpPr>
          <p:cNvPr id="271" name="Google Shape;271;g382512d30c2_1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d80d34c9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7d80d34c9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g37d80d34c9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80a214a36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380a214a36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380a214a36b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82884d194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382884d194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382884d194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4907b9c918_5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4907b9c918_5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1" name="Google Shape;351;g34907b9c918_5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4907b9c918_6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34907b9c918_6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34907b9c918_6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grpSp>
        <p:nvGrpSpPr>
          <p:cNvPr id="12" name="Google Shape;12;p2"/>
          <p:cNvGrpSpPr/>
          <p:nvPr/>
        </p:nvGrpSpPr>
        <p:grpSpPr>
          <a:xfrm>
            <a:off x="-36577" y="0"/>
            <a:ext cx="12228577" cy="6858001"/>
            <a:chOff x="-36576" y="-1"/>
            <a:chExt cx="12228577" cy="6858001"/>
          </a:xfrm>
        </p:grpSpPr>
        <p:pic>
          <p:nvPicPr>
            <p:cNvPr id="13" name="Google Shape;13;p2" descr="A busy city street&#10;&#10;Description automatically generated with low confidence"/>
            <p:cNvPicPr preferRelativeResize="0"/>
            <p:nvPr/>
          </p:nvPicPr>
          <p:blipFill rotWithShape="1">
            <a:blip r:embed="rId2">
              <a:alphaModFix amt="85000"/>
            </a:blip>
            <a:srcRect/>
            <a:stretch/>
          </p:blipFill>
          <p:spPr>
            <a:xfrm>
              <a:off x="4536461" y="-1"/>
              <a:ext cx="765554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36576" y="0"/>
              <a:ext cx="8634335" cy="6858000"/>
            </a:xfrm>
            <a:prstGeom prst="rect">
              <a:avLst/>
            </a:prstGeom>
            <a:noFill/>
            <a:ln>
              <a:noFill/>
            </a:ln>
          </p:spPr>
        </p:pic>
        <p:pic>
          <p:nvPicPr>
            <p:cNvPr id="15" name="Google Shape;15;p2" descr="Shape, arrow&#10;&#10;Description automatically generated"/>
            <p:cNvPicPr preferRelativeResize="0"/>
            <p:nvPr/>
          </p:nvPicPr>
          <p:blipFill rotWithShape="1">
            <a:blip r:embed="rId4">
              <a:alphaModFix amt="65000"/>
            </a:blip>
            <a:srcRect b="31408"/>
            <a:stretch/>
          </p:blipFill>
          <p:spPr>
            <a:xfrm>
              <a:off x="4470526" y="-1"/>
              <a:ext cx="7721474" cy="6858001"/>
            </a:xfrm>
            <a:prstGeom prst="rect">
              <a:avLst/>
            </a:prstGeom>
            <a:noFill/>
            <a:ln>
              <a:noFill/>
            </a:ln>
          </p:spPr>
        </p:pic>
      </p:grpSp>
      <p:sp>
        <p:nvSpPr>
          <p:cNvPr id="16" name="Google Shape;16;p2"/>
          <p:cNvSpPr txBox="1"/>
          <p:nvPr/>
        </p:nvSpPr>
        <p:spPr>
          <a:xfrm>
            <a:off x="720131" y="3429000"/>
            <a:ext cx="6625916" cy="519767"/>
          </a:xfrm>
          <a:prstGeom prst="rect">
            <a:avLst/>
          </a:prstGeom>
          <a:noFill/>
          <a:ln>
            <a:noFill/>
          </a:ln>
        </p:spPr>
        <p:txBody>
          <a:bodyPr spcFirstLastPara="1" wrap="square" lIns="91425" tIns="45700" rIns="91425" bIns="45700" anchor="t" anchorCtr="0">
            <a:noAutofit/>
          </a:bodyPr>
          <a:lstStyle/>
          <a:p>
            <a:pPr marL="0" marR="0" lvl="0" indent="0" algn="l" rtl="0">
              <a:lnSpc>
                <a:spcPct val="366666"/>
              </a:lnSpc>
              <a:spcBef>
                <a:spcPts val="0"/>
              </a:spcBef>
              <a:spcAft>
                <a:spcPts val="0"/>
              </a:spcAft>
              <a:buClr>
                <a:srgbClr val="5B6770"/>
              </a:buClr>
              <a:buSzPts val="900"/>
              <a:buFont typeface="Arial"/>
              <a:buNone/>
            </a:pPr>
            <a:r>
              <a:rPr lang="en-US" sz="900" b="0" i="0" u="none" strike="noStrike" cap="none">
                <a:solidFill>
                  <a:srgbClr val="5B6770"/>
                </a:solidFill>
                <a:latin typeface="Libre Franklin"/>
                <a:ea typeface="Libre Franklin"/>
                <a:cs typeface="Libre Franklin"/>
                <a:sym typeface="Libre Franklin"/>
              </a:rPr>
              <a:t>............................................</a:t>
            </a:r>
            <a:endParaRPr/>
          </a:p>
          <a:p>
            <a:pPr marL="0" marR="0" lvl="0" indent="0" algn="l" rtl="0">
              <a:lnSpc>
                <a:spcPct val="366666"/>
              </a:lnSpc>
              <a:spcBef>
                <a:spcPts val="1000"/>
              </a:spcBef>
              <a:spcAft>
                <a:spcPts val="0"/>
              </a:spcAft>
              <a:buClr>
                <a:schemeClr val="lt1"/>
              </a:buClr>
              <a:buSzPts val="900"/>
              <a:buFont typeface="Arial"/>
              <a:buNone/>
            </a:pPr>
            <a:endParaRPr sz="900" b="0" i="0" u="none" strike="noStrike" cap="none">
              <a:solidFill>
                <a:srgbClr val="5B6770"/>
              </a:solidFill>
              <a:latin typeface="Libre Franklin"/>
              <a:ea typeface="Libre Franklin"/>
              <a:cs typeface="Libre Franklin"/>
              <a:sym typeface="Libre Franklin"/>
            </a:endParaRPr>
          </a:p>
        </p:txBody>
      </p:sp>
      <p:pic>
        <p:nvPicPr>
          <p:cNvPr id="17" name="Google Shape;17;p2"/>
          <p:cNvPicPr preferRelativeResize="0"/>
          <p:nvPr/>
        </p:nvPicPr>
        <p:blipFill>
          <a:blip r:embed="rId5">
            <a:alphaModFix/>
          </a:blip>
          <a:stretch>
            <a:fillRect/>
          </a:stretch>
        </p:blipFill>
        <p:spPr>
          <a:xfrm>
            <a:off x="450200" y="603575"/>
            <a:ext cx="4286250" cy="4286250"/>
          </a:xfrm>
          <a:prstGeom prst="rect">
            <a:avLst/>
          </a:prstGeom>
          <a:noFill/>
          <a:ln>
            <a:noFill/>
          </a:ln>
        </p:spPr>
      </p:pic>
      <p:pic>
        <p:nvPicPr>
          <p:cNvPr id="18" name="Google Shape;18;p2"/>
          <p:cNvPicPr preferRelativeResize="0"/>
          <p:nvPr/>
        </p:nvPicPr>
        <p:blipFill>
          <a:blip r:embed="rId6">
            <a:alphaModFix/>
          </a:blip>
          <a:stretch>
            <a:fillRect/>
          </a:stretch>
        </p:blipFill>
        <p:spPr>
          <a:xfrm>
            <a:off x="1650500" y="3732525"/>
            <a:ext cx="5695551" cy="13743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d_double_header_text">
  <p:cSld name="red_double_header_text">
    <p:spTree>
      <p:nvGrpSpPr>
        <p:cNvPr id="1" name="Shape 71"/>
        <p:cNvGrpSpPr/>
        <p:nvPr/>
      </p:nvGrpSpPr>
      <p:grpSpPr>
        <a:xfrm>
          <a:off x="0" y="0"/>
          <a:ext cx="0" cy="0"/>
          <a:chOff x="0" y="0"/>
          <a:chExt cx="0" cy="0"/>
        </a:xfrm>
      </p:grpSpPr>
      <p:sp>
        <p:nvSpPr>
          <p:cNvPr id="72" name="Google Shape;72;p12"/>
          <p:cNvSpPr txBox="1">
            <a:spLocks noGrp="1"/>
          </p:cNvSpPr>
          <p:nvPr>
            <p:ph type="body" idx="1"/>
          </p:nvPr>
        </p:nvSpPr>
        <p:spPr>
          <a:xfrm>
            <a:off x="1123782" y="1513223"/>
            <a:ext cx="6761400" cy="3558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rgbClr val="000000"/>
              </a:buClr>
              <a:buSzPts val="4400"/>
              <a:buFont typeface="Arial"/>
              <a:buNone/>
              <a:defRPr sz="4400" b="0" i="0" u="none" strike="noStrike" cap="none">
                <a:solidFill>
                  <a:srgbClr val="5B6770"/>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3" name="Google Shape;73;p12"/>
          <p:cNvSpPr txBox="1">
            <a:spLocks noGrp="1"/>
          </p:cNvSpPr>
          <p:nvPr>
            <p:ph type="body" idx="2"/>
          </p:nvPr>
        </p:nvSpPr>
        <p:spPr>
          <a:xfrm>
            <a:off x="1123784" y="3144550"/>
            <a:ext cx="3697200" cy="1902300"/>
          </a:xfrm>
          <a:prstGeom prst="rect">
            <a:avLst/>
          </a:prstGeom>
          <a:noFill/>
          <a:ln>
            <a:noFill/>
          </a:ln>
        </p:spPr>
        <p:txBody>
          <a:bodyPr spcFirstLastPara="1" wrap="square" lIns="0" tIns="0" rIns="0" bIns="0" anchor="t" anchorCtr="0">
            <a:noAutofit/>
          </a:bodyPr>
          <a:lstStyle>
            <a:lvl1pPr marL="457200" marR="0" lvl="0" indent="-228600" algn="l">
              <a:lnSpc>
                <a:spcPct val="140000"/>
              </a:lnSpc>
              <a:spcBef>
                <a:spcPts val="0"/>
              </a:spcBef>
              <a:spcAft>
                <a:spcPts val="0"/>
              </a:spcAft>
              <a:buClr>
                <a:srgbClr val="000000"/>
              </a:buClr>
              <a:buSzPts val="2000"/>
              <a:buFont typeface="Arial"/>
              <a:buNone/>
              <a:defRPr sz="2000" b="0" i="0" u="none" strike="noStrike" cap="none">
                <a:solidFill>
                  <a:srgbClr val="5B6770"/>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 name="Google Shape;74;p12"/>
          <p:cNvSpPr txBox="1">
            <a:spLocks noGrp="1"/>
          </p:cNvSpPr>
          <p:nvPr>
            <p:ph type="body" idx="3"/>
          </p:nvPr>
        </p:nvSpPr>
        <p:spPr>
          <a:xfrm>
            <a:off x="1123783" y="2049077"/>
            <a:ext cx="6761400" cy="3558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rgbClr val="000000"/>
              </a:buClr>
              <a:buSzPts val="4400"/>
              <a:buFont typeface="Arial"/>
              <a:buNone/>
              <a:defRPr sz="4400" b="0" i="0" u="none" strike="noStrike" cap="none">
                <a:solidFill>
                  <a:srgbClr val="CB333B"/>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5" name="Google Shape;75;p12"/>
          <p:cNvSpPr txBox="1">
            <a:spLocks noGrp="1"/>
          </p:cNvSpPr>
          <p:nvPr>
            <p:ph type="body" idx="4"/>
          </p:nvPr>
        </p:nvSpPr>
        <p:spPr>
          <a:xfrm>
            <a:off x="540689" y="335694"/>
            <a:ext cx="8301000" cy="3672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00000"/>
              </a:buClr>
              <a:buSzPts val="2800"/>
              <a:buFont typeface="Arial"/>
              <a:buNone/>
              <a:defRPr sz="2800" b="0" i="0" u="none" strike="noStrike" cap="none">
                <a:solidFill>
                  <a:srgbClr val="CB333B"/>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11623675" y="6407150"/>
            <a:ext cx="303300" cy="249300"/>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600" b="0" i="0">
                <a:solidFill>
                  <a:schemeClr val="dk1"/>
                </a:solidFill>
                <a:latin typeface="Libre Franklin"/>
                <a:ea typeface="Libre Franklin"/>
                <a:cs typeface="Libre Franklin"/>
                <a:sym typeface="Libre Franklin"/>
              </a:defRPr>
            </a:lvl1pPr>
            <a:lvl2pPr marL="0" marR="0" lvl="1" indent="0" algn="l">
              <a:spcBef>
                <a:spcPts val="0"/>
              </a:spcBef>
              <a:spcAft>
                <a:spcPts val="0"/>
              </a:spcAft>
              <a:buNone/>
              <a:defRPr sz="600" b="0" i="0">
                <a:solidFill>
                  <a:schemeClr val="dk1"/>
                </a:solidFill>
                <a:latin typeface="Libre Franklin"/>
                <a:ea typeface="Libre Franklin"/>
                <a:cs typeface="Libre Franklin"/>
                <a:sym typeface="Libre Franklin"/>
              </a:defRPr>
            </a:lvl2pPr>
            <a:lvl3pPr marL="0" marR="0" lvl="2" indent="0" algn="l">
              <a:spcBef>
                <a:spcPts val="0"/>
              </a:spcBef>
              <a:spcAft>
                <a:spcPts val="0"/>
              </a:spcAft>
              <a:buNone/>
              <a:defRPr sz="600" b="0" i="0">
                <a:solidFill>
                  <a:schemeClr val="dk1"/>
                </a:solidFill>
                <a:latin typeface="Libre Franklin"/>
                <a:ea typeface="Libre Franklin"/>
                <a:cs typeface="Libre Franklin"/>
                <a:sym typeface="Libre Franklin"/>
              </a:defRPr>
            </a:lvl3pPr>
            <a:lvl4pPr marL="0" marR="0" lvl="3" indent="0" algn="l">
              <a:spcBef>
                <a:spcPts val="0"/>
              </a:spcBef>
              <a:spcAft>
                <a:spcPts val="0"/>
              </a:spcAft>
              <a:buNone/>
              <a:defRPr sz="600" b="0" i="0">
                <a:solidFill>
                  <a:schemeClr val="dk1"/>
                </a:solidFill>
                <a:latin typeface="Libre Franklin"/>
                <a:ea typeface="Libre Franklin"/>
                <a:cs typeface="Libre Franklin"/>
                <a:sym typeface="Libre Franklin"/>
              </a:defRPr>
            </a:lvl4pPr>
            <a:lvl5pPr marL="0" marR="0" lvl="4" indent="0" algn="l">
              <a:spcBef>
                <a:spcPts val="0"/>
              </a:spcBef>
              <a:spcAft>
                <a:spcPts val="0"/>
              </a:spcAft>
              <a:buNone/>
              <a:defRPr sz="600" b="0" i="0">
                <a:solidFill>
                  <a:schemeClr val="dk1"/>
                </a:solidFill>
                <a:latin typeface="Libre Franklin"/>
                <a:ea typeface="Libre Franklin"/>
                <a:cs typeface="Libre Franklin"/>
                <a:sym typeface="Libre Franklin"/>
              </a:defRPr>
            </a:lvl5pPr>
            <a:lvl6pPr marL="0" marR="0" lvl="5" indent="0" algn="l">
              <a:spcBef>
                <a:spcPts val="0"/>
              </a:spcBef>
              <a:spcAft>
                <a:spcPts val="0"/>
              </a:spcAft>
              <a:buNone/>
              <a:defRPr sz="600" b="0" i="0">
                <a:solidFill>
                  <a:schemeClr val="dk1"/>
                </a:solidFill>
                <a:latin typeface="Libre Franklin"/>
                <a:ea typeface="Libre Franklin"/>
                <a:cs typeface="Libre Franklin"/>
                <a:sym typeface="Libre Franklin"/>
              </a:defRPr>
            </a:lvl6pPr>
            <a:lvl7pPr marL="0" marR="0" lvl="6" indent="0" algn="l">
              <a:spcBef>
                <a:spcPts val="0"/>
              </a:spcBef>
              <a:spcAft>
                <a:spcPts val="0"/>
              </a:spcAft>
              <a:buNone/>
              <a:defRPr sz="600" b="0" i="0">
                <a:solidFill>
                  <a:schemeClr val="dk1"/>
                </a:solidFill>
                <a:latin typeface="Libre Franklin"/>
                <a:ea typeface="Libre Franklin"/>
                <a:cs typeface="Libre Franklin"/>
                <a:sym typeface="Libre Franklin"/>
              </a:defRPr>
            </a:lvl7pPr>
            <a:lvl8pPr marL="0" marR="0" lvl="7" indent="0" algn="l">
              <a:spcBef>
                <a:spcPts val="0"/>
              </a:spcBef>
              <a:spcAft>
                <a:spcPts val="0"/>
              </a:spcAft>
              <a:buNone/>
              <a:defRPr sz="600" b="0" i="0">
                <a:solidFill>
                  <a:schemeClr val="dk1"/>
                </a:solidFill>
                <a:latin typeface="Libre Franklin"/>
                <a:ea typeface="Libre Franklin"/>
                <a:cs typeface="Libre Franklin"/>
                <a:sym typeface="Libre Franklin"/>
              </a:defRPr>
            </a:lvl8pPr>
            <a:lvl9pPr marL="0" marR="0" lvl="8" indent="0" algn="l">
              <a:spcBef>
                <a:spcPts val="0"/>
              </a:spcBef>
              <a:spcAft>
                <a:spcPts val="0"/>
              </a:spcAft>
              <a:buNone/>
              <a:defRPr sz="600" b="0" i="0">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pic>
        <p:nvPicPr>
          <p:cNvPr id="77" name="Google Shape;77;p12"/>
          <p:cNvPicPr preferRelativeResize="0"/>
          <p:nvPr/>
        </p:nvPicPr>
        <p:blipFill rotWithShape="1">
          <a:blip r:embed="rId2">
            <a:alphaModFix/>
          </a:blip>
          <a:srcRect/>
          <a:stretch/>
        </p:blipFill>
        <p:spPr>
          <a:xfrm>
            <a:off x="10828338" y="6415088"/>
            <a:ext cx="797722" cy="18256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2"/>
          </p:nvPr>
        </p:nvSpPr>
        <p:spPr>
          <a:xfrm>
            <a:off x="520258" y="1470025"/>
            <a:ext cx="109158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3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3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13"/>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grpSp>
        <p:nvGrpSpPr>
          <p:cNvPr id="82" name="Google Shape;82;p13"/>
          <p:cNvGrpSpPr/>
          <p:nvPr/>
        </p:nvGrpSpPr>
        <p:grpSpPr>
          <a:xfrm>
            <a:off x="0" y="-6"/>
            <a:ext cx="12192000" cy="926763"/>
            <a:chOff x="0" y="-6"/>
            <a:chExt cx="12192000" cy="926763"/>
          </a:xfrm>
        </p:grpSpPr>
        <p:sp>
          <p:nvSpPr>
            <p:cNvPr id="83" name="Google Shape;83;p13"/>
            <p:cNvSpPr/>
            <p:nvPr/>
          </p:nvSpPr>
          <p:spPr>
            <a:xfrm rot="10800000" flipH="1">
              <a:off x="0" y="-6"/>
              <a:ext cx="12192000" cy="701400"/>
            </a:xfrm>
            <a:prstGeom prst="snip1Rect">
              <a:avLst>
                <a:gd name="adj" fmla="val 0"/>
              </a:avLst>
            </a:prstGeom>
            <a:blipFill rotWithShape="1">
              <a:blip r:embed="rId2">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84" name="Google Shape;84;p13" descr="A blue and white logo&#10;&#10;Description automatically generated"/>
            <p:cNvPicPr preferRelativeResize="0"/>
            <p:nvPr/>
          </p:nvPicPr>
          <p:blipFill rotWithShape="1">
            <a:blip r:embed="rId3">
              <a:alphaModFix/>
            </a:blip>
            <a:srcRect/>
            <a:stretch/>
          </p:blipFill>
          <p:spPr>
            <a:xfrm>
              <a:off x="197346" y="13444"/>
              <a:ext cx="1236038" cy="681494"/>
            </a:xfrm>
            <a:prstGeom prst="rect">
              <a:avLst/>
            </a:prstGeom>
            <a:noFill/>
            <a:ln>
              <a:noFill/>
            </a:ln>
          </p:spPr>
        </p:pic>
        <p:pic>
          <p:nvPicPr>
            <p:cNvPr id="85" name="Google Shape;85;p13" descr="A black background with white dots&#10;&#10;Description automatically generated"/>
            <p:cNvPicPr preferRelativeResize="0"/>
            <p:nvPr/>
          </p:nvPicPr>
          <p:blipFill rotWithShape="1">
            <a:blip r:embed="rId4">
              <a:alphaModFix amt="42000"/>
            </a:blip>
            <a:srcRect/>
            <a:stretch/>
          </p:blipFill>
          <p:spPr>
            <a:xfrm flipH="1">
              <a:off x="8695264" y="0"/>
              <a:ext cx="3496736" cy="926757"/>
            </a:xfrm>
            <a:prstGeom prst="rect">
              <a:avLst/>
            </a:prstGeom>
            <a:noFill/>
            <a:ln>
              <a:noFill/>
            </a:ln>
          </p:spPr>
        </p:pic>
      </p:grpSp>
      <p:pic>
        <p:nvPicPr>
          <p:cNvPr id="86" name="Google Shape;86;p13"/>
          <p:cNvPicPr preferRelativeResize="0"/>
          <p:nvPr/>
        </p:nvPicPr>
        <p:blipFill rotWithShape="1">
          <a:blip r:embed="rId5">
            <a:alphaModFix/>
          </a:blip>
          <a:srcRect/>
          <a:stretch/>
        </p:blipFill>
        <p:spPr>
          <a:xfrm>
            <a:off x="10194332" y="6490353"/>
            <a:ext cx="1024729" cy="236183"/>
          </a:xfrm>
          <a:prstGeom prst="rect">
            <a:avLst/>
          </a:prstGeom>
          <a:noFill/>
          <a:ln>
            <a:noFill/>
          </a:ln>
        </p:spPr>
      </p:pic>
      <p:sp>
        <p:nvSpPr>
          <p:cNvPr id="87" name="Google Shape;87;p13"/>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none" strike="noStrike" cap="none">
                <a:solidFill>
                  <a:srgbClr val="5B6770"/>
                </a:solidFill>
                <a:latin typeface="Libre Franklin"/>
                <a:ea typeface="Libre Franklin"/>
                <a:cs typeface="Libre Franklin"/>
                <a:sym typeface="Libre Franklin"/>
              </a:rPr>
              <a:t>a data insights platform from</a:t>
            </a:r>
            <a:endParaRPr/>
          </a:p>
        </p:txBody>
      </p:sp>
      <p:sp>
        <p:nvSpPr>
          <p:cNvPr id="88" name="Google Shape;88;p13"/>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92"/>
        <p:cNvGrpSpPr/>
        <p:nvPr/>
      </p:nvGrpSpPr>
      <p:grpSpPr>
        <a:xfrm>
          <a:off x="0" y="0"/>
          <a:ext cx="0" cy="0"/>
          <a:chOff x="0" y="0"/>
          <a:chExt cx="0" cy="0"/>
        </a:xfrm>
      </p:grpSpPr>
      <p:sp>
        <p:nvSpPr>
          <p:cNvPr id="93" name="Google Shape;93;p15"/>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body" idx="2"/>
          </p:nvPr>
        </p:nvSpPr>
        <p:spPr>
          <a:xfrm>
            <a:off x="520258" y="1470025"/>
            <a:ext cx="109158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3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3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5" name="Google Shape;95;p15"/>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grpSp>
        <p:nvGrpSpPr>
          <p:cNvPr id="96" name="Google Shape;96;p15"/>
          <p:cNvGrpSpPr/>
          <p:nvPr/>
        </p:nvGrpSpPr>
        <p:grpSpPr>
          <a:xfrm>
            <a:off x="0" y="-6"/>
            <a:ext cx="12192000" cy="926763"/>
            <a:chOff x="0" y="-6"/>
            <a:chExt cx="12192000" cy="926763"/>
          </a:xfrm>
        </p:grpSpPr>
        <p:sp>
          <p:nvSpPr>
            <p:cNvPr id="97" name="Google Shape;97;p15"/>
            <p:cNvSpPr/>
            <p:nvPr/>
          </p:nvSpPr>
          <p:spPr>
            <a:xfrm rot="10800000" flipH="1">
              <a:off x="0" y="-6"/>
              <a:ext cx="12192000" cy="701400"/>
            </a:xfrm>
            <a:prstGeom prst="snip1Rect">
              <a:avLst>
                <a:gd name="adj" fmla="val 0"/>
              </a:avLst>
            </a:prstGeom>
            <a:blipFill rotWithShape="1">
              <a:blip r:embed="rId2">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98" name="Google Shape;98;p15" descr="A blue and white logo&#10;&#10;Description automatically generated"/>
            <p:cNvPicPr preferRelativeResize="0"/>
            <p:nvPr/>
          </p:nvPicPr>
          <p:blipFill rotWithShape="1">
            <a:blip r:embed="rId3">
              <a:alphaModFix/>
            </a:blip>
            <a:srcRect/>
            <a:stretch/>
          </p:blipFill>
          <p:spPr>
            <a:xfrm>
              <a:off x="197346" y="13444"/>
              <a:ext cx="1236038" cy="681494"/>
            </a:xfrm>
            <a:prstGeom prst="rect">
              <a:avLst/>
            </a:prstGeom>
            <a:noFill/>
            <a:ln>
              <a:noFill/>
            </a:ln>
          </p:spPr>
        </p:pic>
        <p:pic>
          <p:nvPicPr>
            <p:cNvPr id="99" name="Google Shape;99;p15" descr="A black background with white dots&#10;&#10;Description automatically generated"/>
            <p:cNvPicPr preferRelativeResize="0"/>
            <p:nvPr/>
          </p:nvPicPr>
          <p:blipFill rotWithShape="1">
            <a:blip r:embed="rId4">
              <a:alphaModFix amt="42000"/>
            </a:blip>
            <a:srcRect/>
            <a:stretch/>
          </p:blipFill>
          <p:spPr>
            <a:xfrm flipH="1">
              <a:off x="8695264" y="0"/>
              <a:ext cx="3496736" cy="926757"/>
            </a:xfrm>
            <a:prstGeom prst="rect">
              <a:avLst/>
            </a:prstGeom>
            <a:noFill/>
            <a:ln>
              <a:noFill/>
            </a:ln>
          </p:spPr>
        </p:pic>
      </p:grpSp>
      <p:pic>
        <p:nvPicPr>
          <p:cNvPr id="100" name="Google Shape;100;p15"/>
          <p:cNvPicPr preferRelativeResize="0"/>
          <p:nvPr/>
        </p:nvPicPr>
        <p:blipFill rotWithShape="1">
          <a:blip r:embed="rId5">
            <a:alphaModFix/>
          </a:blip>
          <a:srcRect/>
          <a:stretch/>
        </p:blipFill>
        <p:spPr>
          <a:xfrm>
            <a:off x="10194332" y="6490353"/>
            <a:ext cx="1024729" cy="236183"/>
          </a:xfrm>
          <a:prstGeom prst="rect">
            <a:avLst/>
          </a:prstGeom>
          <a:noFill/>
          <a:ln>
            <a:noFill/>
          </a:ln>
        </p:spPr>
      </p:pic>
      <p:sp>
        <p:nvSpPr>
          <p:cNvPr id="101" name="Google Shape;101;p15"/>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none" strike="noStrike" cap="none">
                <a:solidFill>
                  <a:srgbClr val="5B6770"/>
                </a:solidFill>
                <a:latin typeface="Libre Franklin"/>
                <a:ea typeface="Libre Franklin"/>
                <a:cs typeface="Libre Franklin"/>
                <a:sym typeface="Libre Franklin"/>
              </a:rPr>
              <a:t>a data insights platform from</a:t>
            </a:r>
            <a:endParaRPr/>
          </a:p>
        </p:txBody>
      </p:sp>
      <p:sp>
        <p:nvSpPr>
          <p:cNvPr id="102" name="Google Shape;102;p15"/>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1_Title Slide 1">
    <p:spTree>
      <p:nvGrpSpPr>
        <p:cNvPr id="1" name="Shape 103"/>
        <p:cNvGrpSpPr/>
        <p:nvPr/>
      </p:nvGrpSpPr>
      <p:grpSpPr>
        <a:xfrm>
          <a:off x="0" y="0"/>
          <a:ext cx="0" cy="0"/>
          <a:chOff x="0" y="0"/>
          <a:chExt cx="0" cy="0"/>
        </a:xfrm>
      </p:grpSpPr>
      <p:sp>
        <p:nvSpPr>
          <p:cNvPr id="104" name="Google Shape;104;p16"/>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5" name="Google Shape;105;p16"/>
          <p:cNvPicPr preferRelativeResize="0"/>
          <p:nvPr/>
        </p:nvPicPr>
        <p:blipFill rotWithShape="1">
          <a:blip r:embed="rId2">
            <a:alphaModFix/>
          </a:blip>
          <a:srcRect/>
          <a:stretch/>
        </p:blipFill>
        <p:spPr>
          <a:xfrm>
            <a:off x="10268474" y="6490353"/>
            <a:ext cx="1024729" cy="236183"/>
          </a:xfrm>
          <a:prstGeom prst="rect">
            <a:avLst/>
          </a:prstGeom>
          <a:noFill/>
          <a:ln>
            <a:noFill/>
          </a:ln>
        </p:spPr>
      </p:pic>
      <p:sp>
        <p:nvSpPr>
          <p:cNvPr id="106" name="Google Shape;106;p16"/>
          <p:cNvSpPr txBox="1"/>
          <p:nvPr/>
        </p:nvSpPr>
        <p:spPr>
          <a:xfrm>
            <a:off x="7858906"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5B6770"/>
                </a:solidFill>
                <a:latin typeface="Libre Franklin"/>
                <a:ea typeface="Libre Franklin"/>
                <a:cs typeface="Libre Franklin"/>
                <a:sym typeface="Libre Franklin"/>
              </a:rPr>
              <a:t>a data insights platform from</a:t>
            </a:r>
            <a:endParaRPr/>
          </a:p>
        </p:txBody>
      </p:sp>
      <p:grpSp>
        <p:nvGrpSpPr>
          <p:cNvPr id="107" name="Google Shape;107;p16"/>
          <p:cNvGrpSpPr/>
          <p:nvPr/>
        </p:nvGrpSpPr>
        <p:grpSpPr>
          <a:xfrm>
            <a:off x="0" y="-6"/>
            <a:ext cx="12192000" cy="926763"/>
            <a:chOff x="0" y="-6"/>
            <a:chExt cx="12192000" cy="926763"/>
          </a:xfrm>
        </p:grpSpPr>
        <p:sp>
          <p:nvSpPr>
            <p:cNvPr id="108" name="Google Shape;108;p16"/>
            <p:cNvSpPr/>
            <p:nvPr/>
          </p:nvSpPr>
          <p:spPr>
            <a:xfrm rot="10800000" flipH="1">
              <a:off x="0" y="-6"/>
              <a:ext cx="12192000" cy="701400"/>
            </a:xfrm>
            <a:prstGeom prst="snip1Rect">
              <a:avLst>
                <a:gd name="adj" fmla="val 0"/>
              </a:avLst>
            </a:prstGeom>
            <a:blipFill rotWithShape="1">
              <a:blip r:embed="rId3">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9" name="Google Shape;109;p16" descr="A blue and white logo&#10;&#10;Description automatically generated"/>
            <p:cNvPicPr preferRelativeResize="0"/>
            <p:nvPr/>
          </p:nvPicPr>
          <p:blipFill rotWithShape="1">
            <a:blip r:embed="rId4">
              <a:alphaModFix/>
            </a:blip>
            <a:srcRect/>
            <a:stretch/>
          </p:blipFill>
          <p:spPr>
            <a:xfrm>
              <a:off x="197346" y="13444"/>
              <a:ext cx="1236038" cy="681494"/>
            </a:xfrm>
            <a:prstGeom prst="rect">
              <a:avLst/>
            </a:prstGeom>
            <a:noFill/>
            <a:ln>
              <a:noFill/>
            </a:ln>
          </p:spPr>
        </p:pic>
        <p:pic>
          <p:nvPicPr>
            <p:cNvPr id="110" name="Google Shape;110;p16" descr="A black background with white dots&#10;&#10;Description automatically generated"/>
            <p:cNvPicPr preferRelativeResize="0"/>
            <p:nvPr/>
          </p:nvPicPr>
          <p:blipFill rotWithShape="1">
            <a:blip r:embed="rId5">
              <a:alphaModFix amt="42000"/>
            </a:blip>
            <a:srcRect/>
            <a:stretch/>
          </p:blipFill>
          <p:spPr>
            <a:xfrm flipH="1">
              <a:off x="8695264" y="0"/>
              <a:ext cx="3496736" cy="926757"/>
            </a:xfrm>
            <a:prstGeom prst="rect">
              <a:avLst/>
            </a:prstGeom>
            <a:noFill/>
            <a:ln>
              <a:noFill/>
            </a:ln>
          </p:spPr>
        </p:pic>
      </p:grpSp>
      <p:sp>
        <p:nvSpPr>
          <p:cNvPr id="111" name="Google Shape;111;p16"/>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body" idx="2"/>
          </p:nvPr>
        </p:nvSpPr>
        <p:spPr>
          <a:xfrm>
            <a:off x="520258" y="1470025"/>
            <a:ext cx="109158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3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3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3" name="Google Shape;113;p16"/>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1_Title Slide 1 2">
    <p:spTree>
      <p:nvGrpSpPr>
        <p:cNvPr id="1" name="Shape 114"/>
        <p:cNvGrpSpPr/>
        <p:nvPr/>
      </p:nvGrpSpPr>
      <p:grpSpPr>
        <a:xfrm>
          <a:off x="0" y="0"/>
          <a:ext cx="0" cy="0"/>
          <a:chOff x="0" y="0"/>
          <a:chExt cx="0" cy="0"/>
        </a:xfrm>
      </p:grpSpPr>
      <p:grpSp>
        <p:nvGrpSpPr>
          <p:cNvPr id="115" name="Google Shape;115;p17"/>
          <p:cNvGrpSpPr/>
          <p:nvPr/>
        </p:nvGrpSpPr>
        <p:grpSpPr>
          <a:xfrm>
            <a:off x="0" y="-6"/>
            <a:ext cx="12192000" cy="926763"/>
            <a:chOff x="0" y="-6"/>
            <a:chExt cx="12192000" cy="926763"/>
          </a:xfrm>
        </p:grpSpPr>
        <p:sp>
          <p:nvSpPr>
            <p:cNvPr id="116" name="Google Shape;116;p17"/>
            <p:cNvSpPr/>
            <p:nvPr/>
          </p:nvSpPr>
          <p:spPr>
            <a:xfrm rot="10800000" flipH="1">
              <a:off x="0" y="-6"/>
              <a:ext cx="12192000" cy="701400"/>
            </a:xfrm>
            <a:prstGeom prst="snip1Rect">
              <a:avLst>
                <a:gd name="adj" fmla="val 0"/>
              </a:avLst>
            </a:prstGeom>
            <a:blipFill rotWithShape="1">
              <a:blip r:embed="rId2">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17" name="Google Shape;117;p17" descr="A black background with white dots&#10;&#10;Description automatically generated"/>
            <p:cNvPicPr preferRelativeResize="0"/>
            <p:nvPr/>
          </p:nvPicPr>
          <p:blipFill rotWithShape="1">
            <a:blip r:embed="rId3">
              <a:alphaModFix amt="42000"/>
            </a:blip>
            <a:srcRect/>
            <a:stretch/>
          </p:blipFill>
          <p:spPr>
            <a:xfrm flipH="1">
              <a:off x="8695264" y="0"/>
              <a:ext cx="3496736" cy="926757"/>
            </a:xfrm>
            <a:prstGeom prst="rect">
              <a:avLst/>
            </a:prstGeom>
            <a:noFill/>
            <a:ln>
              <a:noFill/>
            </a:ln>
          </p:spPr>
        </p:pic>
      </p:grpSp>
      <p:sp>
        <p:nvSpPr>
          <p:cNvPr id="118" name="Google Shape;118;p17"/>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9" name="Google Shape;119;p17"/>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20" name="Google Shape;120;p17"/>
          <p:cNvPicPr preferRelativeResize="0"/>
          <p:nvPr/>
        </p:nvPicPr>
        <p:blipFill rotWithShape="1">
          <a:blip r:embed="rId4">
            <a:alphaModFix/>
          </a:blip>
          <a:srcRect/>
          <a:stretch/>
        </p:blipFill>
        <p:spPr>
          <a:xfrm>
            <a:off x="10194332" y="6490353"/>
            <a:ext cx="1024729" cy="236183"/>
          </a:xfrm>
          <a:prstGeom prst="rect">
            <a:avLst/>
          </a:prstGeom>
          <a:noFill/>
          <a:ln>
            <a:noFill/>
          </a:ln>
        </p:spPr>
      </p:pic>
      <p:sp>
        <p:nvSpPr>
          <p:cNvPr id="121" name="Google Shape;121;p17"/>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pic>
        <p:nvPicPr>
          <p:cNvPr id="122" name="Google Shape;122;p17"/>
          <p:cNvPicPr preferRelativeResize="0"/>
          <p:nvPr/>
        </p:nvPicPr>
        <p:blipFill rotWithShape="1">
          <a:blip r:embed="rId5">
            <a:alphaModFix/>
          </a:blip>
          <a:srcRect/>
          <a:stretch/>
        </p:blipFill>
        <p:spPr>
          <a:xfrm>
            <a:off x="186765" y="215043"/>
            <a:ext cx="1054031" cy="24122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1_Title Slide 1 3">
    <p:spTree>
      <p:nvGrpSpPr>
        <p:cNvPr id="1" name="Shape 138"/>
        <p:cNvGrpSpPr/>
        <p:nvPr/>
      </p:nvGrpSpPr>
      <p:grpSpPr>
        <a:xfrm>
          <a:off x="0" y="0"/>
          <a:ext cx="0" cy="0"/>
          <a:chOff x="0" y="0"/>
          <a:chExt cx="0" cy="0"/>
        </a:xfrm>
      </p:grpSpPr>
      <p:pic>
        <p:nvPicPr>
          <p:cNvPr id="139" name="Google Shape;139;p19"/>
          <p:cNvPicPr preferRelativeResize="0"/>
          <p:nvPr/>
        </p:nvPicPr>
        <p:blipFill rotWithShape="1">
          <a:blip r:embed="rId2">
            <a:alphaModFix amt="8000"/>
          </a:blip>
          <a:srcRect/>
          <a:stretch/>
        </p:blipFill>
        <p:spPr>
          <a:xfrm>
            <a:off x="10046076" y="4460295"/>
            <a:ext cx="2066789" cy="1992976"/>
          </a:xfrm>
          <a:prstGeom prst="rect">
            <a:avLst/>
          </a:prstGeom>
          <a:noFill/>
          <a:ln>
            <a:noFill/>
          </a:ln>
        </p:spPr>
      </p:pic>
      <p:grpSp>
        <p:nvGrpSpPr>
          <p:cNvPr id="140" name="Google Shape;140;p19"/>
          <p:cNvGrpSpPr/>
          <p:nvPr/>
        </p:nvGrpSpPr>
        <p:grpSpPr>
          <a:xfrm>
            <a:off x="0" y="-6"/>
            <a:ext cx="12192000" cy="926763"/>
            <a:chOff x="0" y="-6"/>
            <a:chExt cx="12192000" cy="926763"/>
          </a:xfrm>
        </p:grpSpPr>
        <p:sp>
          <p:nvSpPr>
            <p:cNvPr id="141" name="Google Shape;141;p19"/>
            <p:cNvSpPr/>
            <p:nvPr/>
          </p:nvSpPr>
          <p:spPr>
            <a:xfrm rot="10800000" flipH="1">
              <a:off x="0" y="-6"/>
              <a:ext cx="12192000" cy="701400"/>
            </a:xfrm>
            <a:prstGeom prst="snip1Rect">
              <a:avLst>
                <a:gd name="adj" fmla="val 0"/>
              </a:avLst>
            </a:prstGeom>
            <a:blipFill rotWithShape="1">
              <a:blip r:embed="rId3">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42" name="Google Shape;142;p19" descr="A blue and white logo&#10;&#10;Description automatically generated"/>
            <p:cNvPicPr preferRelativeResize="0"/>
            <p:nvPr/>
          </p:nvPicPr>
          <p:blipFill rotWithShape="1">
            <a:blip r:embed="rId4">
              <a:alphaModFix/>
            </a:blip>
            <a:srcRect/>
            <a:stretch/>
          </p:blipFill>
          <p:spPr>
            <a:xfrm>
              <a:off x="197346" y="13444"/>
              <a:ext cx="1236038" cy="681494"/>
            </a:xfrm>
            <a:prstGeom prst="rect">
              <a:avLst/>
            </a:prstGeom>
            <a:noFill/>
            <a:ln>
              <a:noFill/>
            </a:ln>
          </p:spPr>
        </p:pic>
        <p:pic>
          <p:nvPicPr>
            <p:cNvPr id="143" name="Google Shape;143;p19" descr="A black background with white dots&#10;&#10;Description automatically generated"/>
            <p:cNvPicPr preferRelativeResize="0"/>
            <p:nvPr/>
          </p:nvPicPr>
          <p:blipFill rotWithShape="1">
            <a:blip r:embed="rId5">
              <a:alphaModFix amt="42000"/>
            </a:blip>
            <a:srcRect/>
            <a:stretch/>
          </p:blipFill>
          <p:spPr>
            <a:xfrm flipH="1">
              <a:off x="8695264" y="0"/>
              <a:ext cx="3496736" cy="926757"/>
            </a:xfrm>
            <a:prstGeom prst="rect">
              <a:avLst/>
            </a:prstGeom>
            <a:noFill/>
            <a:ln>
              <a:noFill/>
            </a:ln>
          </p:spPr>
        </p:pic>
      </p:grpSp>
      <p:sp>
        <p:nvSpPr>
          <p:cNvPr id="144" name="Google Shape;144;p19"/>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5" name="Google Shape;145;p19"/>
          <p:cNvSpPr txBox="1">
            <a:spLocks noGrp="1"/>
          </p:cNvSpPr>
          <p:nvPr>
            <p:ph type="body" idx="2"/>
          </p:nvPr>
        </p:nvSpPr>
        <p:spPr>
          <a:xfrm>
            <a:off x="520258" y="1470025"/>
            <a:ext cx="109158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6" name="Google Shape;146;p19"/>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47" name="Google Shape;147;p19"/>
          <p:cNvPicPr preferRelativeResize="0"/>
          <p:nvPr/>
        </p:nvPicPr>
        <p:blipFill rotWithShape="1">
          <a:blip r:embed="rId6">
            <a:alphaModFix/>
          </a:blip>
          <a:srcRect/>
          <a:stretch/>
        </p:blipFill>
        <p:spPr>
          <a:xfrm>
            <a:off x="10194332" y="6490353"/>
            <a:ext cx="1024729" cy="236183"/>
          </a:xfrm>
          <a:prstGeom prst="rect">
            <a:avLst/>
          </a:prstGeom>
          <a:noFill/>
          <a:ln>
            <a:noFill/>
          </a:ln>
        </p:spPr>
      </p:pic>
      <p:sp>
        <p:nvSpPr>
          <p:cNvPr id="148" name="Google Shape;148;p19"/>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5B6770"/>
                </a:solidFill>
                <a:latin typeface="Libre Franklin"/>
                <a:ea typeface="Libre Franklin"/>
                <a:cs typeface="Libre Franklin"/>
                <a:sym typeface="Libre Franklin"/>
              </a:rPr>
              <a:t>a data insights platform from</a:t>
            </a:r>
            <a:endParaRPr/>
          </a:p>
        </p:txBody>
      </p:sp>
      <p:sp>
        <p:nvSpPr>
          <p:cNvPr id="149" name="Google Shape;149;p19"/>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
        <p:nvSpPr>
          <p:cNvPr id="150" name="Google Shape;150;p19"/>
          <p:cNvSpPr/>
          <p:nvPr/>
        </p:nvSpPr>
        <p:spPr>
          <a:xfrm>
            <a:off x="-624017" y="6527052"/>
            <a:ext cx="8983500" cy="236100"/>
          </a:xfrm>
          <a:prstGeom prst="parallelogram">
            <a:avLst>
              <a:gd name="adj" fmla="val 60484"/>
            </a:avLst>
          </a:prstGeom>
          <a:solidFill>
            <a:srgbClr val="71B6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cSld name="1_Title Slide 1 4">
    <p:spTree>
      <p:nvGrpSpPr>
        <p:cNvPr id="1" name="Shape 151"/>
        <p:cNvGrpSpPr/>
        <p:nvPr/>
      </p:nvGrpSpPr>
      <p:grpSpPr>
        <a:xfrm>
          <a:off x="0" y="0"/>
          <a:ext cx="0" cy="0"/>
          <a:chOff x="0" y="0"/>
          <a:chExt cx="0" cy="0"/>
        </a:xfrm>
      </p:grpSpPr>
      <p:grpSp>
        <p:nvGrpSpPr>
          <p:cNvPr id="152" name="Google Shape;152;p20"/>
          <p:cNvGrpSpPr/>
          <p:nvPr/>
        </p:nvGrpSpPr>
        <p:grpSpPr>
          <a:xfrm>
            <a:off x="0" y="-6"/>
            <a:ext cx="12192000" cy="926763"/>
            <a:chOff x="0" y="-6"/>
            <a:chExt cx="12192000" cy="926763"/>
          </a:xfrm>
        </p:grpSpPr>
        <p:sp>
          <p:nvSpPr>
            <p:cNvPr id="153" name="Google Shape;153;p20"/>
            <p:cNvSpPr/>
            <p:nvPr/>
          </p:nvSpPr>
          <p:spPr>
            <a:xfrm rot="10800000" flipH="1">
              <a:off x="0" y="-6"/>
              <a:ext cx="12192000" cy="701400"/>
            </a:xfrm>
            <a:prstGeom prst="snip1Rect">
              <a:avLst>
                <a:gd name="adj" fmla="val 0"/>
              </a:avLst>
            </a:prstGeom>
            <a:blipFill rotWithShape="1">
              <a:blip r:embed="rId2">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54" name="Google Shape;154;p20" descr="A blue and white logo&#10;&#10;Description automatically generated"/>
            <p:cNvPicPr preferRelativeResize="0"/>
            <p:nvPr/>
          </p:nvPicPr>
          <p:blipFill rotWithShape="1">
            <a:blip r:embed="rId3">
              <a:alphaModFix/>
            </a:blip>
            <a:srcRect/>
            <a:stretch/>
          </p:blipFill>
          <p:spPr>
            <a:xfrm>
              <a:off x="197346" y="13444"/>
              <a:ext cx="1236038" cy="681494"/>
            </a:xfrm>
            <a:prstGeom prst="rect">
              <a:avLst/>
            </a:prstGeom>
            <a:noFill/>
            <a:ln>
              <a:noFill/>
            </a:ln>
          </p:spPr>
        </p:pic>
        <p:pic>
          <p:nvPicPr>
            <p:cNvPr id="155" name="Google Shape;155;p20" descr="A black background with white dots&#10;&#10;Description automatically generated"/>
            <p:cNvPicPr preferRelativeResize="0"/>
            <p:nvPr/>
          </p:nvPicPr>
          <p:blipFill rotWithShape="1">
            <a:blip r:embed="rId4">
              <a:alphaModFix amt="42000"/>
            </a:blip>
            <a:srcRect/>
            <a:stretch/>
          </p:blipFill>
          <p:spPr>
            <a:xfrm flipH="1">
              <a:off x="8695264" y="0"/>
              <a:ext cx="3496736" cy="926757"/>
            </a:xfrm>
            <a:prstGeom prst="rect">
              <a:avLst/>
            </a:prstGeom>
            <a:noFill/>
            <a:ln>
              <a:noFill/>
            </a:ln>
          </p:spPr>
        </p:pic>
      </p:grpSp>
      <p:sp>
        <p:nvSpPr>
          <p:cNvPr id="156" name="Google Shape;156;p20"/>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7" name="Google Shape;157;p20"/>
          <p:cNvSpPr txBox="1">
            <a:spLocks noGrp="1"/>
          </p:cNvSpPr>
          <p:nvPr>
            <p:ph type="body" idx="2"/>
          </p:nvPr>
        </p:nvSpPr>
        <p:spPr>
          <a:xfrm>
            <a:off x="520258" y="1470025"/>
            <a:ext cx="109158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8" name="Google Shape;158;p20"/>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59" name="Google Shape;159;p20"/>
          <p:cNvPicPr preferRelativeResize="0"/>
          <p:nvPr/>
        </p:nvPicPr>
        <p:blipFill rotWithShape="1">
          <a:blip r:embed="rId5">
            <a:alphaModFix/>
          </a:blip>
          <a:srcRect/>
          <a:stretch/>
        </p:blipFill>
        <p:spPr>
          <a:xfrm>
            <a:off x="10194332" y="6490353"/>
            <a:ext cx="1024729" cy="236183"/>
          </a:xfrm>
          <a:prstGeom prst="rect">
            <a:avLst/>
          </a:prstGeom>
          <a:noFill/>
          <a:ln>
            <a:noFill/>
          </a:ln>
        </p:spPr>
      </p:pic>
      <p:sp>
        <p:nvSpPr>
          <p:cNvPr id="160" name="Google Shape;160;p20"/>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5B6770"/>
                </a:solidFill>
                <a:latin typeface="Libre Franklin"/>
                <a:ea typeface="Libre Franklin"/>
                <a:cs typeface="Libre Franklin"/>
                <a:sym typeface="Libre Franklin"/>
              </a:rPr>
              <a:t>a data insights platform from</a:t>
            </a:r>
            <a:endParaRPr/>
          </a:p>
        </p:txBody>
      </p:sp>
      <p:sp>
        <p:nvSpPr>
          <p:cNvPr id="161" name="Google Shape;161;p20"/>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
        <p:nvSpPr>
          <p:cNvPr id="162" name="Google Shape;162;p20"/>
          <p:cNvSpPr/>
          <p:nvPr/>
        </p:nvSpPr>
        <p:spPr>
          <a:xfrm>
            <a:off x="-624017" y="6527052"/>
            <a:ext cx="8983500" cy="236100"/>
          </a:xfrm>
          <a:prstGeom prst="parallelogram">
            <a:avLst>
              <a:gd name="adj" fmla="val 60484"/>
            </a:avLst>
          </a:prstGeom>
          <a:solidFill>
            <a:srgbClr val="71B6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1_Title Slide 1 5">
    <p:spTree>
      <p:nvGrpSpPr>
        <p:cNvPr id="1" name="Shape 163"/>
        <p:cNvGrpSpPr/>
        <p:nvPr/>
      </p:nvGrpSpPr>
      <p:grpSpPr>
        <a:xfrm>
          <a:off x="0" y="0"/>
          <a:ext cx="0" cy="0"/>
          <a:chOff x="0" y="0"/>
          <a:chExt cx="0" cy="0"/>
        </a:xfrm>
      </p:grpSpPr>
      <p:pic>
        <p:nvPicPr>
          <p:cNvPr id="164" name="Google Shape;164;p21"/>
          <p:cNvPicPr preferRelativeResize="0"/>
          <p:nvPr/>
        </p:nvPicPr>
        <p:blipFill rotWithShape="1">
          <a:blip r:embed="rId2">
            <a:alphaModFix amt="8000"/>
          </a:blip>
          <a:srcRect/>
          <a:stretch/>
        </p:blipFill>
        <p:spPr>
          <a:xfrm>
            <a:off x="10046076" y="4460295"/>
            <a:ext cx="2066789" cy="1992976"/>
          </a:xfrm>
          <a:prstGeom prst="rect">
            <a:avLst/>
          </a:prstGeom>
          <a:noFill/>
          <a:ln>
            <a:noFill/>
          </a:ln>
        </p:spPr>
      </p:pic>
      <p:sp>
        <p:nvSpPr>
          <p:cNvPr id="165" name="Google Shape;165;p21"/>
          <p:cNvSpPr/>
          <p:nvPr/>
        </p:nvSpPr>
        <p:spPr>
          <a:xfrm rot="10800000" flipH="1">
            <a:off x="0" y="-6"/>
            <a:ext cx="12192000" cy="701400"/>
          </a:xfrm>
          <a:prstGeom prst="snip1Rect">
            <a:avLst>
              <a:gd name="adj" fmla="val 0"/>
            </a:avLst>
          </a:prstGeom>
          <a:blipFill rotWithShape="1">
            <a:blip r:embed="rId3">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66" name="Google Shape;166;p21" descr="A blue and white logo&#10;&#10;Description automatically generated"/>
          <p:cNvPicPr preferRelativeResize="0"/>
          <p:nvPr/>
        </p:nvPicPr>
        <p:blipFill rotWithShape="1">
          <a:blip r:embed="rId4">
            <a:alphaModFix/>
          </a:blip>
          <a:srcRect/>
          <a:stretch/>
        </p:blipFill>
        <p:spPr>
          <a:xfrm>
            <a:off x="197346" y="13444"/>
            <a:ext cx="1236038" cy="681494"/>
          </a:xfrm>
          <a:prstGeom prst="rect">
            <a:avLst/>
          </a:prstGeom>
          <a:noFill/>
          <a:ln>
            <a:noFill/>
          </a:ln>
        </p:spPr>
      </p:pic>
      <p:pic>
        <p:nvPicPr>
          <p:cNvPr id="167" name="Google Shape;167;p21" descr="A black background with white dots&#10;&#10;Description automatically generated"/>
          <p:cNvPicPr preferRelativeResize="0"/>
          <p:nvPr/>
        </p:nvPicPr>
        <p:blipFill rotWithShape="1">
          <a:blip r:embed="rId5">
            <a:alphaModFix amt="42000"/>
          </a:blip>
          <a:srcRect/>
          <a:stretch/>
        </p:blipFill>
        <p:spPr>
          <a:xfrm flipH="1">
            <a:off x="7784763" y="0"/>
            <a:ext cx="4407237" cy="1168071"/>
          </a:xfrm>
          <a:prstGeom prst="rect">
            <a:avLst/>
          </a:prstGeom>
          <a:noFill/>
          <a:ln>
            <a:noFill/>
          </a:ln>
        </p:spPr>
      </p:pic>
      <p:sp>
        <p:nvSpPr>
          <p:cNvPr id="168" name="Google Shape;168;p21"/>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21"/>
          <p:cNvSpPr txBox="1">
            <a:spLocks noGrp="1"/>
          </p:cNvSpPr>
          <p:nvPr>
            <p:ph type="body" idx="2"/>
          </p:nvPr>
        </p:nvSpPr>
        <p:spPr>
          <a:xfrm>
            <a:off x="520258" y="1470025"/>
            <a:ext cx="109158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0" name="Google Shape;170;p21"/>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71" name="Google Shape;171;p21"/>
          <p:cNvPicPr preferRelativeResize="0"/>
          <p:nvPr/>
        </p:nvPicPr>
        <p:blipFill rotWithShape="1">
          <a:blip r:embed="rId6">
            <a:alphaModFix/>
          </a:blip>
          <a:srcRect/>
          <a:stretch/>
        </p:blipFill>
        <p:spPr>
          <a:xfrm>
            <a:off x="10194332" y="6490353"/>
            <a:ext cx="1024729" cy="236183"/>
          </a:xfrm>
          <a:prstGeom prst="rect">
            <a:avLst/>
          </a:prstGeom>
          <a:noFill/>
          <a:ln>
            <a:noFill/>
          </a:ln>
        </p:spPr>
      </p:pic>
      <p:sp>
        <p:nvSpPr>
          <p:cNvPr id="172" name="Google Shape;172;p21"/>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5B6770"/>
                </a:solidFill>
                <a:latin typeface="Libre Franklin"/>
                <a:ea typeface="Libre Franklin"/>
                <a:cs typeface="Libre Franklin"/>
                <a:sym typeface="Libre Franklin"/>
              </a:rPr>
              <a:t>a data insights platform from</a:t>
            </a:r>
            <a:endParaRPr/>
          </a:p>
        </p:txBody>
      </p:sp>
      <p:sp>
        <p:nvSpPr>
          <p:cNvPr id="173" name="Google Shape;173;p21"/>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
        <p:nvSpPr>
          <p:cNvPr id="174" name="Google Shape;174;p21"/>
          <p:cNvSpPr/>
          <p:nvPr/>
        </p:nvSpPr>
        <p:spPr>
          <a:xfrm>
            <a:off x="-624017" y="6527052"/>
            <a:ext cx="8983500" cy="236100"/>
          </a:xfrm>
          <a:prstGeom prst="parallelogram">
            <a:avLst>
              <a:gd name="adj" fmla="val 60484"/>
            </a:avLst>
          </a:prstGeom>
          <a:solidFill>
            <a:srgbClr val="71B6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1_Title Slide 1 6">
    <p:spTree>
      <p:nvGrpSpPr>
        <p:cNvPr id="1" name="Shape 175"/>
        <p:cNvGrpSpPr/>
        <p:nvPr/>
      </p:nvGrpSpPr>
      <p:grpSpPr>
        <a:xfrm>
          <a:off x="0" y="0"/>
          <a:ext cx="0" cy="0"/>
          <a:chOff x="0" y="0"/>
          <a:chExt cx="0" cy="0"/>
        </a:xfrm>
      </p:grpSpPr>
      <p:sp>
        <p:nvSpPr>
          <p:cNvPr id="176" name="Google Shape;176;p22"/>
          <p:cNvSpPr>
            <a:spLocks noGrp="1"/>
          </p:cNvSpPr>
          <p:nvPr>
            <p:ph type="pic" idx="2"/>
          </p:nvPr>
        </p:nvSpPr>
        <p:spPr>
          <a:xfrm>
            <a:off x="9426388" y="698501"/>
            <a:ext cx="2554500" cy="5365800"/>
          </a:xfrm>
          <a:prstGeom prst="rect">
            <a:avLst/>
          </a:prstGeom>
          <a:noFill/>
          <a:ln>
            <a:noFill/>
          </a:ln>
        </p:spPr>
      </p:sp>
      <p:pic>
        <p:nvPicPr>
          <p:cNvPr id="177" name="Google Shape;177;p22"/>
          <p:cNvPicPr preferRelativeResize="0"/>
          <p:nvPr/>
        </p:nvPicPr>
        <p:blipFill rotWithShape="1">
          <a:blip r:embed="rId2">
            <a:alphaModFix amt="8000"/>
          </a:blip>
          <a:srcRect/>
          <a:stretch/>
        </p:blipFill>
        <p:spPr>
          <a:xfrm>
            <a:off x="10046076" y="4460295"/>
            <a:ext cx="2066789" cy="1992976"/>
          </a:xfrm>
          <a:prstGeom prst="rect">
            <a:avLst/>
          </a:prstGeom>
          <a:noFill/>
          <a:ln>
            <a:noFill/>
          </a:ln>
        </p:spPr>
      </p:pic>
      <p:grpSp>
        <p:nvGrpSpPr>
          <p:cNvPr id="178" name="Google Shape;178;p22"/>
          <p:cNvGrpSpPr/>
          <p:nvPr/>
        </p:nvGrpSpPr>
        <p:grpSpPr>
          <a:xfrm>
            <a:off x="0" y="-6"/>
            <a:ext cx="12192000" cy="701400"/>
            <a:chOff x="0" y="-6"/>
            <a:chExt cx="12192000" cy="701400"/>
          </a:xfrm>
        </p:grpSpPr>
        <p:sp>
          <p:nvSpPr>
            <p:cNvPr id="179" name="Google Shape;179;p22"/>
            <p:cNvSpPr/>
            <p:nvPr/>
          </p:nvSpPr>
          <p:spPr>
            <a:xfrm rot="10800000" flipH="1">
              <a:off x="0" y="-6"/>
              <a:ext cx="12192000" cy="701400"/>
            </a:xfrm>
            <a:prstGeom prst="snip1Rect">
              <a:avLst>
                <a:gd name="adj" fmla="val 0"/>
              </a:avLst>
            </a:prstGeom>
            <a:blipFill rotWithShape="1">
              <a:blip r:embed="rId3">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80" name="Google Shape;180;p22" descr="A blue and white logo&#10;&#10;Description automatically generated"/>
            <p:cNvPicPr preferRelativeResize="0"/>
            <p:nvPr/>
          </p:nvPicPr>
          <p:blipFill rotWithShape="1">
            <a:blip r:embed="rId4">
              <a:alphaModFix/>
            </a:blip>
            <a:srcRect/>
            <a:stretch/>
          </p:blipFill>
          <p:spPr>
            <a:xfrm>
              <a:off x="197346" y="13444"/>
              <a:ext cx="1236038" cy="681494"/>
            </a:xfrm>
            <a:prstGeom prst="rect">
              <a:avLst/>
            </a:prstGeom>
            <a:noFill/>
            <a:ln>
              <a:noFill/>
            </a:ln>
          </p:spPr>
        </p:pic>
      </p:grpSp>
      <p:sp>
        <p:nvSpPr>
          <p:cNvPr id="181" name="Google Shape;181;p22"/>
          <p:cNvSpPr txBox="1">
            <a:spLocks noGrp="1"/>
          </p:cNvSpPr>
          <p:nvPr>
            <p:ph type="body" idx="1"/>
          </p:nvPr>
        </p:nvSpPr>
        <p:spPr>
          <a:xfrm>
            <a:off x="520258" y="927100"/>
            <a:ext cx="86949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2" name="Google Shape;182;p22"/>
          <p:cNvSpPr txBox="1">
            <a:spLocks noGrp="1"/>
          </p:cNvSpPr>
          <p:nvPr>
            <p:ph type="body" idx="3"/>
          </p:nvPr>
        </p:nvSpPr>
        <p:spPr>
          <a:xfrm>
            <a:off x="520258" y="1470025"/>
            <a:ext cx="86949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3" name="Google Shape;183;p22"/>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84" name="Google Shape;184;p22"/>
          <p:cNvPicPr preferRelativeResize="0"/>
          <p:nvPr/>
        </p:nvPicPr>
        <p:blipFill rotWithShape="1">
          <a:blip r:embed="rId5">
            <a:alphaModFix/>
          </a:blip>
          <a:srcRect/>
          <a:stretch/>
        </p:blipFill>
        <p:spPr>
          <a:xfrm>
            <a:off x="10194332" y="6490353"/>
            <a:ext cx="1024729" cy="236183"/>
          </a:xfrm>
          <a:prstGeom prst="rect">
            <a:avLst/>
          </a:prstGeom>
          <a:noFill/>
          <a:ln>
            <a:noFill/>
          </a:ln>
        </p:spPr>
      </p:pic>
      <p:sp>
        <p:nvSpPr>
          <p:cNvPr id="185" name="Google Shape;185;p22"/>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5B6770"/>
                </a:solidFill>
                <a:latin typeface="Libre Franklin"/>
                <a:ea typeface="Libre Franklin"/>
                <a:cs typeface="Libre Franklin"/>
                <a:sym typeface="Libre Franklin"/>
              </a:rPr>
              <a:t>a data insights platform from</a:t>
            </a:r>
            <a:endParaRPr/>
          </a:p>
        </p:txBody>
      </p:sp>
      <p:sp>
        <p:nvSpPr>
          <p:cNvPr id="186" name="Google Shape;186;p22"/>
          <p:cNvSpPr/>
          <p:nvPr/>
        </p:nvSpPr>
        <p:spPr>
          <a:xfrm>
            <a:off x="9278471" y="833718"/>
            <a:ext cx="2554800" cy="5069400"/>
          </a:xfrm>
          <a:prstGeom prst="rect">
            <a:avLst/>
          </a:prstGeom>
          <a:noFill/>
          <a:ln w="9525" cap="flat" cmpd="sng">
            <a:solidFill>
              <a:srgbClr val="B64BBD">
                <a:alpha val="3882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87" name="Google Shape;187;p22"/>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
        <p:nvSpPr>
          <p:cNvPr id="188" name="Google Shape;188;p22"/>
          <p:cNvSpPr/>
          <p:nvPr/>
        </p:nvSpPr>
        <p:spPr>
          <a:xfrm>
            <a:off x="-624017" y="6527052"/>
            <a:ext cx="8983500" cy="236100"/>
          </a:xfrm>
          <a:prstGeom prst="parallelogram">
            <a:avLst>
              <a:gd name="adj" fmla="val 60484"/>
            </a:avLst>
          </a:prstGeom>
          <a:solidFill>
            <a:srgbClr val="71B6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p:cSld name="1_Title Slide 1 7">
    <p:spTree>
      <p:nvGrpSpPr>
        <p:cNvPr id="1" name="Shape 189"/>
        <p:cNvGrpSpPr/>
        <p:nvPr/>
      </p:nvGrpSpPr>
      <p:grpSpPr>
        <a:xfrm>
          <a:off x="0" y="0"/>
          <a:ext cx="0" cy="0"/>
          <a:chOff x="0" y="0"/>
          <a:chExt cx="0" cy="0"/>
        </a:xfrm>
      </p:grpSpPr>
      <p:pic>
        <p:nvPicPr>
          <p:cNvPr id="190" name="Google Shape;190;p23" descr="A person pointing at a graph&#10;&#10;Description automatically generated"/>
          <p:cNvPicPr preferRelativeResize="0"/>
          <p:nvPr/>
        </p:nvPicPr>
        <p:blipFill rotWithShape="1">
          <a:blip r:embed="rId2">
            <a:alphaModFix amt="52999"/>
          </a:blip>
          <a:srcRect/>
          <a:stretch/>
        </p:blipFill>
        <p:spPr>
          <a:xfrm>
            <a:off x="4419600" y="699231"/>
            <a:ext cx="7772400" cy="5182917"/>
          </a:xfrm>
          <a:prstGeom prst="rect">
            <a:avLst/>
          </a:prstGeom>
          <a:noFill/>
          <a:ln>
            <a:noFill/>
          </a:ln>
        </p:spPr>
      </p:pic>
      <p:pic>
        <p:nvPicPr>
          <p:cNvPr id="191" name="Google Shape;191;p23"/>
          <p:cNvPicPr preferRelativeResize="0"/>
          <p:nvPr/>
        </p:nvPicPr>
        <p:blipFill rotWithShape="1">
          <a:blip r:embed="rId3">
            <a:alphaModFix amt="8000"/>
          </a:blip>
          <a:srcRect/>
          <a:stretch/>
        </p:blipFill>
        <p:spPr>
          <a:xfrm>
            <a:off x="10906514" y="5485136"/>
            <a:ext cx="971073" cy="936391"/>
          </a:xfrm>
          <a:prstGeom prst="rect">
            <a:avLst/>
          </a:prstGeom>
          <a:noFill/>
          <a:ln>
            <a:noFill/>
          </a:ln>
        </p:spPr>
      </p:pic>
      <p:sp>
        <p:nvSpPr>
          <p:cNvPr id="192" name="Google Shape;192;p23"/>
          <p:cNvSpPr/>
          <p:nvPr/>
        </p:nvSpPr>
        <p:spPr>
          <a:xfrm rot="10800000" flipH="1">
            <a:off x="0" y="-6"/>
            <a:ext cx="12192000" cy="701400"/>
          </a:xfrm>
          <a:prstGeom prst="snip1Rect">
            <a:avLst>
              <a:gd name="adj" fmla="val 0"/>
            </a:avLst>
          </a:prstGeom>
          <a:blipFill rotWithShape="1">
            <a:blip r:embed="rId4">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93" name="Google Shape;193;p23" descr="A blue and white logo&#10;&#10;Description automatically generated"/>
          <p:cNvPicPr preferRelativeResize="0"/>
          <p:nvPr/>
        </p:nvPicPr>
        <p:blipFill rotWithShape="1">
          <a:blip r:embed="rId5">
            <a:alphaModFix/>
          </a:blip>
          <a:srcRect/>
          <a:stretch/>
        </p:blipFill>
        <p:spPr>
          <a:xfrm>
            <a:off x="197346" y="13444"/>
            <a:ext cx="1236038" cy="681494"/>
          </a:xfrm>
          <a:prstGeom prst="rect">
            <a:avLst/>
          </a:prstGeom>
          <a:noFill/>
          <a:ln>
            <a:noFill/>
          </a:ln>
        </p:spPr>
      </p:pic>
      <p:sp>
        <p:nvSpPr>
          <p:cNvPr id="194" name="Google Shape;194;p23"/>
          <p:cNvSpPr txBox="1">
            <a:spLocks noGrp="1"/>
          </p:cNvSpPr>
          <p:nvPr>
            <p:ph type="body" idx="1"/>
          </p:nvPr>
        </p:nvSpPr>
        <p:spPr>
          <a:xfrm>
            <a:off x="520258" y="927100"/>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5" name="Google Shape;195;p23"/>
          <p:cNvSpPr txBox="1">
            <a:spLocks noGrp="1"/>
          </p:cNvSpPr>
          <p:nvPr>
            <p:ph type="body" idx="2"/>
          </p:nvPr>
        </p:nvSpPr>
        <p:spPr>
          <a:xfrm>
            <a:off x="520258" y="1470025"/>
            <a:ext cx="109158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6" name="Google Shape;196;p23"/>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97" name="Google Shape;197;p23"/>
          <p:cNvPicPr preferRelativeResize="0"/>
          <p:nvPr/>
        </p:nvPicPr>
        <p:blipFill rotWithShape="1">
          <a:blip r:embed="rId6">
            <a:alphaModFix/>
          </a:blip>
          <a:srcRect/>
          <a:stretch/>
        </p:blipFill>
        <p:spPr>
          <a:xfrm>
            <a:off x="10194332" y="6490353"/>
            <a:ext cx="1024729" cy="236183"/>
          </a:xfrm>
          <a:prstGeom prst="rect">
            <a:avLst/>
          </a:prstGeom>
          <a:noFill/>
          <a:ln>
            <a:noFill/>
          </a:ln>
        </p:spPr>
      </p:pic>
      <p:sp>
        <p:nvSpPr>
          <p:cNvPr id="198" name="Google Shape;198;p23"/>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5B6770"/>
                </a:solidFill>
                <a:latin typeface="Libre Franklin"/>
                <a:ea typeface="Libre Franklin"/>
                <a:cs typeface="Libre Franklin"/>
                <a:sym typeface="Libre Franklin"/>
              </a:rPr>
              <a:t>a data insights platform from</a:t>
            </a:r>
            <a:endParaRPr/>
          </a:p>
        </p:txBody>
      </p:sp>
      <p:sp>
        <p:nvSpPr>
          <p:cNvPr id="199" name="Google Shape;199;p23"/>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
        <p:nvSpPr>
          <p:cNvPr id="200" name="Google Shape;200;p23"/>
          <p:cNvSpPr/>
          <p:nvPr/>
        </p:nvSpPr>
        <p:spPr>
          <a:xfrm>
            <a:off x="-624017" y="6527052"/>
            <a:ext cx="8983500" cy="236100"/>
          </a:xfrm>
          <a:prstGeom prst="parallelogram">
            <a:avLst>
              <a:gd name="adj" fmla="val 60484"/>
            </a:avLst>
          </a:prstGeom>
          <a:solidFill>
            <a:srgbClr val="71B6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eature Headline - half white bknd">
  <p:cSld name="Feature Headline - half white bknd">
    <p:spTree>
      <p:nvGrpSpPr>
        <p:cNvPr id="1" name="Shape 19"/>
        <p:cNvGrpSpPr/>
        <p:nvPr/>
      </p:nvGrpSpPr>
      <p:grpSpPr>
        <a:xfrm>
          <a:off x="0" y="0"/>
          <a:ext cx="0" cy="0"/>
          <a:chOff x="0" y="0"/>
          <a:chExt cx="0" cy="0"/>
        </a:xfrm>
      </p:grpSpPr>
      <p:sp>
        <p:nvSpPr>
          <p:cNvPr id="20" name="Google Shape;20;p3"/>
          <p:cNvSpPr/>
          <p:nvPr/>
        </p:nvSpPr>
        <p:spPr>
          <a:xfrm>
            <a:off x="1" y="0"/>
            <a:ext cx="60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3"/>
          <p:cNvSpPr txBox="1">
            <a:spLocks noGrp="1"/>
          </p:cNvSpPr>
          <p:nvPr>
            <p:ph type="body" idx="1"/>
          </p:nvPr>
        </p:nvSpPr>
        <p:spPr>
          <a:xfrm>
            <a:off x="1123782" y="1513223"/>
            <a:ext cx="6761261" cy="35591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rgbClr val="000000"/>
              </a:buClr>
              <a:buSzPts val="4400"/>
              <a:buFont typeface="Arial"/>
              <a:buNone/>
              <a:defRPr sz="4400" b="0" i="0" u="none" strike="noStrike" cap="none">
                <a:solidFill>
                  <a:srgbClr val="5B6770"/>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1123784" y="3129381"/>
            <a:ext cx="4511206" cy="1902178"/>
          </a:xfrm>
          <a:prstGeom prst="rect">
            <a:avLst/>
          </a:prstGeom>
          <a:noFill/>
          <a:ln>
            <a:noFill/>
          </a:ln>
        </p:spPr>
        <p:txBody>
          <a:bodyPr spcFirstLastPara="1" wrap="square" lIns="0" tIns="0" rIns="0" bIns="0" anchor="t" anchorCtr="0">
            <a:noAutofit/>
          </a:bodyPr>
          <a:lstStyle>
            <a:lvl1pPr marL="457200" marR="0" lvl="0" indent="-355600" algn="l" rtl="0">
              <a:lnSpc>
                <a:spcPct val="140000"/>
              </a:lnSpc>
              <a:spcBef>
                <a:spcPts val="0"/>
              </a:spcBef>
              <a:spcAft>
                <a:spcPts val="0"/>
              </a:spcAft>
              <a:buClr>
                <a:srgbClr val="000000"/>
              </a:buClr>
              <a:buSzPts val="2000"/>
              <a:buFont typeface="Arial"/>
              <a:buChar char="•"/>
              <a:defRPr sz="2000" b="0" i="0" u="none" strike="noStrike" cap="none">
                <a:solidFill>
                  <a:srgbClr val="5B6770"/>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3"/>
          </p:nvPr>
        </p:nvSpPr>
        <p:spPr>
          <a:xfrm>
            <a:off x="1123783" y="2049077"/>
            <a:ext cx="6761260" cy="35591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rgbClr val="000000"/>
              </a:buClr>
              <a:buSzPts val="4400"/>
              <a:buFont typeface="Arial"/>
              <a:buNone/>
              <a:defRPr sz="4400" b="0" i="0" u="none" strike="noStrike" cap="none">
                <a:solidFill>
                  <a:srgbClr val="71B6B6"/>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3"/>
          <p:cNvSpPr/>
          <p:nvPr/>
        </p:nvSpPr>
        <p:spPr>
          <a:xfrm>
            <a:off x="11392050" y="6517014"/>
            <a:ext cx="1173891" cy="236183"/>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5" name="Google Shape;25;p3"/>
          <p:cNvPicPr preferRelativeResize="0"/>
          <p:nvPr/>
        </p:nvPicPr>
        <p:blipFill rotWithShape="1">
          <a:blip r:embed="rId2">
            <a:alphaModFix/>
          </a:blip>
          <a:srcRect/>
          <a:stretch/>
        </p:blipFill>
        <p:spPr>
          <a:xfrm>
            <a:off x="10194332" y="6490353"/>
            <a:ext cx="1024728" cy="236183"/>
          </a:xfrm>
          <a:prstGeom prst="rect">
            <a:avLst/>
          </a:prstGeom>
          <a:noFill/>
          <a:ln>
            <a:noFill/>
          </a:ln>
        </p:spPr>
      </p:pic>
      <p:sp>
        <p:nvSpPr>
          <p:cNvPr id="26" name="Google Shape;26;p3"/>
          <p:cNvSpPr txBox="1"/>
          <p:nvPr/>
        </p:nvSpPr>
        <p:spPr>
          <a:xfrm>
            <a:off x="7784764" y="6501637"/>
            <a:ext cx="240956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none" strike="noStrike" cap="none">
                <a:solidFill>
                  <a:schemeClr val="lt1"/>
                </a:solidFill>
                <a:latin typeface="Libre Franklin"/>
                <a:ea typeface="Libre Franklin"/>
                <a:cs typeface="Libre Franklin"/>
                <a:sym typeface="Libre Franklin"/>
              </a:rPr>
              <a:t>a data insights platform from</a:t>
            </a:r>
            <a:endParaRPr/>
          </a:p>
        </p:txBody>
      </p:sp>
      <p:sp>
        <p:nvSpPr>
          <p:cNvPr id="27" name="Google Shape;27;p3"/>
          <p:cNvSpPr txBox="1"/>
          <p:nvPr/>
        </p:nvSpPr>
        <p:spPr>
          <a:xfrm>
            <a:off x="11071654" y="6442849"/>
            <a:ext cx="102355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p:cSld name="1_Title Slide 1 8">
    <p:spTree>
      <p:nvGrpSpPr>
        <p:cNvPr id="1" name="Shape 201"/>
        <p:cNvGrpSpPr/>
        <p:nvPr/>
      </p:nvGrpSpPr>
      <p:grpSpPr>
        <a:xfrm>
          <a:off x="0" y="0"/>
          <a:ext cx="0" cy="0"/>
          <a:chOff x="0" y="0"/>
          <a:chExt cx="0" cy="0"/>
        </a:xfrm>
      </p:grpSpPr>
      <p:pic>
        <p:nvPicPr>
          <p:cNvPr id="202" name="Google Shape;202;p24"/>
          <p:cNvPicPr preferRelativeResize="0"/>
          <p:nvPr/>
        </p:nvPicPr>
        <p:blipFill rotWithShape="1">
          <a:blip r:embed="rId2">
            <a:alphaModFix amt="8000"/>
          </a:blip>
          <a:srcRect/>
          <a:stretch/>
        </p:blipFill>
        <p:spPr>
          <a:xfrm>
            <a:off x="10046076" y="4460295"/>
            <a:ext cx="2066789" cy="1992976"/>
          </a:xfrm>
          <a:prstGeom prst="rect">
            <a:avLst/>
          </a:prstGeom>
          <a:noFill/>
          <a:ln>
            <a:noFill/>
          </a:ln>
        </p:spPr>
      </p:pic>
      <p:sp>
        <p:nvSpPr>
          <p:cNvPr id="203" name="Google Shape;203;p24"/>
          <p:cNvSpPr/>
          <p:nvPr/>
        </p:nvSpPr>
        <p:spPr>
          <a:xfrm rot="10800000" flipH="1">
            <a:off x="0" y="-6"/>
            <a:ext cx="12192000" cy="701400"/>
          </a:xfrm>
          <a:prstGeom prst="snip1Rect">
            <a:avLst>
              <a:gd name="adj" fmla="val 0"/>
            </a:avLst>
          </a:prstGeom>
          <a:blipFill rotWithShape="1">
            <a:blip r:embed="rId3">
              <a:alphaModFix/>
            </a:blip>
            <a:stretch>
              <a:fillRect t="-443140" b="-44315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04" name="Google Shape;204;p24" descr="A blue and white logo&#10;&#10;Description automatically generated"/>
          <p:cNvPicPr preferRelativeResize="0"/>
          <p:nvPr/>
        </p:nvPicPr>
        <p:blipFill rotWithShape="1">
          <a:blip r:embed="rId4">
            <a:alphaModFix/>
          </a:blip>
          <a:srcRect/>
          <a:stretch/>
        </p:blipFill>
        <p:spPr>
          <a:xfrm>
            <a:off x="197346" y="13444"/>
            <a:ext cx="1236038" cy="681494"/>
          </a:xfrm>
          <a:prstGeom prst="rect">
            <a:avLst/>
          </a:prstGeom>
          <a:noFill/>
          <a:ln>
            <a:noFill/>
          </a:ln>
        </p:spPr>
      </p:pic>
      <p:sp>
        <p:nvSpPr>
          <p:cNvPr id="205" name="Google Shape;205;p24"/>
          <p:cNvSpPr txBox="1">
            <a:spLocks noGrp="1"/>
          </p:cNvSpPr>
          <p:nvPr>
            <p:ph type="body" idx="1"/>
          </p:nvPr>
        </p:nvSpPr>
        <p:spPr>
          <a:xfrm>
            <a:off x="520258" y="1228245"/>
            <a:ext cx="10915800" cy="543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3000" b="0" i="0">
                <a:solidFill>
                  <a:srgbClr val="33CC99"/>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6" name="Google Shape;206;p24"/>
          <p:cNvSpPr txBox="1">
            <a:spLocks noGrp="1"/>
          </p:cNvSpPr>
          <p:nvPr>
            <p:ph type="body" idx="2"/>
          </p:nvPr>
        </p:nvSpPr>
        <p:spPr>
          <a:xfrm>
            <a:off x="520258" y="3054069"/>
            <a:ext cx="5057100" cy="186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1pPr>
            <a:lvl2pPr marL="914400" lvl="1" indent="-228600" algn="l">
              <a:lnSpc>
                <a:spcPct val="100000"/>
              </a:lnSpc>
              <a:spcBef>
                <a:spcPts val="0"/>
              </a:spcBef>
              <a:spcAft>
                <a:spcPts val="0"/>
              </a:spcAft>
              <a:buSzPts val="1400"/>
              <a:buNone/>
              <a:defRPr sz="1500" b="0" i="0">
                <a:solidFill>
                  <a:srgbClr val="5B6770"/>
                </a:solidFill>
                <a:latin typeface="Libre Franklin"/>
                <a:ea typeface="Libre Franklin"/>
                <a:cs typeface="Libre Franklin"/>
                <a:sym typeface="Libre Franklin"/>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7" name="Google Shape;207;p24"/>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08" name="Google Shape;208;p24"/>
          <p:cNvPicPr preferRelativeResize="0"/>
          <p:nvPr/>
        </p:nvPicPr>
        <p:blipFill rotWithShape="1">
          <a:blip r:embed="rId5">
            <a:alphaModFix/>
          </a:blip>
          <a:srcRect/>
          <a:stretch/>
        </p:blipFill>
        <p:spPr>
          <a:xfrm>
            <a:off x="10194332" y="6490353"/>
            <a:ext cx="1024729" cy="236183"/>
          </a:xfrm>
          <a:prstGeom prst="rect">
            <a:avLst/>
          </a:prstGeom>
          <a:noFill/>
          <a:ln>
            <a:noFill/>
          </a:ln>
        </p:spPr>
      </p:pic>
      <p:sp>
        <p:nvSpPr>
          <p:cNvPr id="209" name="Google Shape;209;p24"/>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rgbClr val="5B6770"/>
                </a:solidFill>
                <a:latin typeface="Libre Franklin"/>
                <a:ea typeface="Libre Franklin"/>
                <a:cs typeface="Libre Franklin"/>
                <a:sym typeface="Libre Franklin"/>
              </a:rPr>
              <a:t>a data insights platform from</a:t>
            </a:r>
            <a:endParaRPr/>
          </a:p>
        </p:txBody>
      </p:sp>
      <p:pic>
        <p:nvPicPr>
          <p:cNvPr id="210" name="Google Shape;210;p24" descr="A black background with arrows and circles&#10;&#10;Description automatically generated"/>
          <p:cNvPicPr preferRelativeResize="0"/>
          <p:nvPr/>
        </p:nvPicPr>
        <p:blipFill rotWithShape="1">
          <a:blip r:embed="rId6">
            <a:alphaModFix/>
          </a:blip>
          <a:srcRect/>
          <a:stretch/>
        </p:blipFill>
        <p:spPr>
          <a:xfrm flipH="1">
            <a:off x="5951398" y="-448046"/>
            <a:ext cx="6240602" cy="7192799"/>
          </a:xfrm>
          <a:prstGeom prst="rect">
            <a:avLst/>
          </a:prstGeom>
          <a:noFill/>
          <a:ln>
            <a:noFill/>
          </a:ln>
        </p:spPr>
      </p:pic>
      <p:sp>
        <p:nvSpPr>
          <p:cNvPr id="211" name="Google Shape;211;p24"/>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
        <p:nvSpPr>
          <p:cNvPr id="212" name="Google Shape;212;p24"/>
          <p:cNvSpPr/>
          <p:nvPr/>
        </p:nvSpPr>
        <p:spPr>
          <a:xfrm>
            <a:off x="-624017" y="6527052"/>
            <a:ext cx="8983500" cy="236100"/>
          </a:xfrm>
          <a:prstGeom prst="parallelogram">
            <a:avLst>
              <a:gd name="adj" fmla="val 60484"/>
            </a:avLst>
          </a:prstGeom>
          <a:solidFill>
            <a:srgbClr val="71B6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13" name="Google Shape;213;p24" descr="A black background with white dots&#10;&#10;Description automatically generated"/>
          <p:cNvPicPr preferRelativeResize="0"/>
          <p:nvPr/>
        </p:nvPicPr>
        <p:blipFill rotWithShape="1">
          <a:blip r:embed="rId7">
            <a:alphaModFix amt="42000"/>
          </a:blip>
          <a:srcRect/>
          <a:stretch/>
        </p:blipFill>
        <p:spPr>
          <a:xfrm flipH="1">
            <a:off x="8695264" y="0"/>
            <a:ext cx="3496736" cy="92675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4"/>
        <p:cNvGrpSpPr/>
        <p:nvPr/>
      </p:nvGrpSpPr>
      <p:grpSpPr>
        <a:xfrm>
          <a:off x="0" y="0"/>
          <a:ext cx="0" cy="0"/>
          <a:chOff x="0" y="0"/>
          <a:chExt cx="0" cy="0"/>
        </a:xfrm>
      </p:grpSpPr>
      <p:sp>
        <p:nvSpPr>
          <p:cNvPr id="215" name="Google Shape;215;p25"/>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rmAutofit/>
          </a:bodyPr>
          <a:lstStyle>
            <a:lvl1pPr marR="0" lvl="0"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5200"/>
              <a:buFont typeface="Arial"/>
              <a:buNone/>
              <a:defRPr sz="6933" b="0" i="0" u="none" strike="noStrike" cap="none">
                <a:solidFill>
                  <a:srgbClr val="000000"/>
                </a:solidFill>
                <a:latin typeface="Arial"/>
                <a:ea typeface="Arial"/>
                <a:cs typeface="Arial"/>
                <a:sym typeface="Arial"/>
              </a:defRPr>
            </a:lvl9pPr>
          </a:lstStyle>
          <a:p>
            <a:endParaRPr/>
          </a:p>
        </p:txBody>
      </p:sp>
      <p:sp>
        <p:nvSpPr>
          <p:cNvPr id="216" name="Google Shape;216;p25"/>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217" name="Google Shape;217;p2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1pPr>
            <a:lvl2pPr marL="0" marR="0" lvl="1"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2pPr>
            <a:lvl3pPr marL="0" marR="0" lvl="2"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3pPr>
            <a:lvl4pPr marL="0" marR="0" lvl="3"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4pPr>
            <a:lvl5pPr marL="0" marR="0" lvl="4"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5pPr>
            <a:lvl6pPr marL="0" marR="0" lvl="5"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6pPr>
            <a:lvl7pPr marL="0" marR="0" lvl="6"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7pPr>
            <a:lvl8pPr marL="0" marR="0" lvl="7"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8pPr>
            <a:lvl9pPr marL="0" marR="0" lvl="8" indent="0" algn="r">
              <a:spcBef>
                <a:spcPts val="0"/>
              </a:spcBef>
              <a:spcAft>
                <a:spcPts val="0"/>
              </a:spcAft>
              <a:buClr>
                <a:schemeClr val="dk1"/>
              </a:buClr>
              <a:buSzPts val="1800"/>
              <a:buFont typeface="Libre Franklin"/>
              <a:buNone/>
              <a:defRPr sz="18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DARK CONTENT - A">
  <p:cSld name="1_DARK CONTENT - A">
    <p:bg>
      <p:bgPr>
        <a:solidFill>
          <a:schemeClr val="dk1"/>
        </a:solidFill>
        <a:effectLst/>
      </p:bgPr>
    </p:bg>
    <p:spTree>
      <p:nvGrpSpPr>
        <p:cNvPr id="1" name="Shape 218"/>
        <p:cNvGrpSpPr/>
        <p:nvPr/>
      </p:nvGrpSpPr>
      <p:grpSpPr>
        <a:xfrm>
          <a:off x="0" y="0"/>
          <a:ext cx="0" cy="0"/>
          <a:chOff x="0" y="0"/>
          <a:chExt cx="0" cy="0"/>
        </a:xfrm>
      </p:grpSpPr>
      <p:pic>
        <p:nvPicPr>
          <p:cNvPr id="219" name="Google Shape;219;p26" descr="A picture containing text, clipart&#10;&#10;Description automatically generated"/>
          <p:cNvPicPr preferRelativeResize="0"/>
          <p:nvPr/>
        </p:nvPicPr>
        <p:blipFill rotWithShape="1">
          <a:blip r:embed="rId2">
            <a:alphaModFix/>
          </a:blip>
          <a:srcRect/>
          <a:stretch/>
        </p:blipFill>
        <p:spPr>
          <a:xfrm>
            <a:off x="462936" y="6252600"/>
            <a:ext cx="1160300" cy="207499"/>
          </a:xfrm>
          <a:prstGeom prst="rect">
            <a:avLst/>
          </a:prstGeom>
          <a:noFill/>
          <a:ln>
            <a:noFill/>
          </a:ln>
        </p:spPr>
      </p:pic>
      <p:sp>
        <p:nvSpPr>
          <p:cNvPr id="220" name="Google Shape;220;p26"/>
          <p:cNvSpPr txBox="1"/>
          <p:nvPr/>
        </p:nvSpPr>
        <p:spPr>
          <a:xfrm>
            <a:off x="11320670" y="6233746"/>
            <a:ext cx="559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a:solidFill>
                  <a:srgbClr val="858685"/>
                </a:solidFill>
                <a:latin typeface="Avenir"/>
                <a:ea typeface="Avenir"/>
                <a:cs typeface="Avenir"/>
                <a:sym typeface="Avenir"/>
              </a:rPr>
              <a:t>‹#›</a:t>
            </a:fld>
            <a:endParaRPr sz="1000" b="0" i="0">
              <a:solidFill>
                <a:srgbClr val="858685"/>
              </a:solidFill>
              <a:latin typeface="Avenir"/>
              <a:ea typeface="Avenir"/>
              <a:cs typeface="Avenir"/>
              <a:sym typeface="Avenir"/>
            </a:endParaRPr>
          </a:p>
        </p:txBody>
      </p:sp>
      <p:sp>
        <p:nvSpPr>
          <p:cNvPr id="221" name="Google Shape;221;p26"/>
          <p:cNvSpPr txBox="1">
            <a:spLocks noGrp="1"/>
          </p:cNvSpPr>
          <p:nvPr>
            <p:ph type="body" idx="1"/>
          </p:nvPr>
        </p:nvSpPr>
        <p:spPr>
          <a:xfrm>
            <a:off x="457200" y="609600"/>
            <a:ext cx="4939500" cy="9849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3200"/>
              <a:buFont typeface="Avenir"/>
              <a:buNone/>
              <a:defRPr sz="3200" b="0" i="0">
                <a:solidFill>
                  <a:schemeClr val="lt1"/>
                </a:solidFill>
                <a:latin typeface="Avenir"/>
                <a:ea typeface="Avenir"/>
                <a:cs typeface="Avenir"/>
                <a:sym typeface="Aveni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guide id="5" orient="horz" pos="3768">
          <p15:clr>
            <a:srgbClr val="FBAE40"/>
          </p15:clr>
        </p15:guide>
        <p15:guide id="6" orient="horz" pos="3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ARK HALF - B">
  <p:cSld name="DARK HALF - B">
    <p:bg>
      <p:bgPr>
        <a:solidFill>
          <a:schemeClr val="dk1"/>
        </a:solidFill>
        <a:effectLst/>
      </p:bgPr>
    </p:bg>
    <p:spTree>
      <p:nvGrpSpPr>
        <p:cNvPr id="1" name="Shape 222"/>
        <p:cNvGrpSpPr/>
        <p:nvPr/>
      </p:nvGrpSpPr>
      <p:grpSpPr>
        <a:xfrm>
          <a:off x="0" y="0"/>
          <a:ext cx="0" cy="0"/>
          <a:chOff x="0" y="0"/>
          <a:chExt cx="0" cy="0"/>
        </a:xfrm>
      </p:grpSpPr>
      <p:sp>
        <p:nvSpPr>
          <p:cNvPr id="223" name="Google Shape;223;p27"/>
          <p:cNvSpPr/>
          <p:nvPr/>
        </p:nvSpPr>
        <p:spPr>
          <a:xfrm flipH="1">
            <a:off x="4060800" y="474132"/>
            <a:ext cx="8131200" cy="6384000"/>
          </a:xfrm>
          <a:prstGeom prst="round1Rect">
            <a:avLst>
              <a:gd name="adj" fmla="val 91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24" name="Google Shape;224;p27"/>
          <p:cNvSpPr txBox="1"/>
          <p:nvPr/>
        </p:nvSpPr>
        <p:spPr>
          <a:xfrm>
            <a:off x="8560558" y="6233746"/>
            <a:ext cx="3319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a:solidFill>
                  <a:schemeClr val="dk1"/>
                </a:solidFill>
                <a:latin typeface="Avenir"/>
                <a:ea typeface="Avenir"/>
                <a:cs typeface="Avenir"/>
                <a:sym typeface="Avenir"/>
              </a:rPr>
              <a:t>‹#›</a:t>
            </a:fld>
            <a:endParaRPr sz="1000" b="0" i="0">
              <a:solidFill>
                <a:schemeClr val="dk1"/>
              </a:solidFill>
              <a:latin typeface="Avenir"/>
              <a:ea typeface="Avenir"/>
              <a:cs typeface="Avenir"/>
              <a:sym typeface="Avenir"/>
            </a:endParaRPr>
          </a:p>
        </p:txBody>
      </p:sp>
      <p:pic>
        <p:nvPicPr>
          <p:cNvPr id="225" name="Google Shape;225;p27" descr="A picture containing text, clipart&#10;&#10;Description automatically generated"/>
          <p:cNvPicPr preferRelativeResize="0"/>
          <p:nvPr/>
        </p:nvPicPr>
        <p:blipFill rotWithShape="1">
          <a:blip r:embed="rId2">
            <a:alphaModFix/>
          </a:blip>
          <a:srcRect/>
          <a:stretch/>
        </p:blipFill>
        <p:spPr>
          <a:xfrm>
            <a:off x="462935" y="6234174"/>
            <a:ext cx="1160301" cy="212509"/>
          </a:xfrm>
          <a:prstGeom prst="rect">
            <a:avLst/>
          </a:prstGeom>
          <a:noFill/>
          <a:ln>
            <a:noFill/>
          </a:ln>
        </p:spPr>
      </p:pic>
      <p:sp>
        <p:nvSpPr>
          <p:cNvPr id="226" name="Google Shape;226;p27"/>
          <p:cNvSpPr txBox="1">
            <a:spLocks noGrp="1"/>
          </p:cNvSpPr>
          <p:nvPr>
            <p:ph type="body" idx="1"/>
          </p:nvPr>
        </p:nvSpPr>
        <p:spPr>
          <a:xfrm>
            <a:off x="462936" y="2360187"/>
            <a:ext cx="2910900" cy="22161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200"/>
              <a:buFont typeface="Avenir"/>
              <a:buNone/>
              <a:defRPr sz="1200" b="0" i="0">
                <a:solidFill>
                  <a:schemeClr val="lt1"/>
                </a:solidFill>
                <a:latin typeface="Avenir"/>
                <a:ea typeface="Avenir"/>
                <a:cs typeface="Avenir"/>
                <a:sym typeface="Aveni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7" name="Google Shape;227;p27"/>
          <p:cNvSpPr txBox="1">
            <a:spLocks noGrp="1"/>
          </p:cNvSpPr>
          <p:nvPr>
            <p:ph type="body" idx="2"/>
          </p:nvPr>
        </p:nvSpPr>
        <p:spPr>
          <a:xfrm>
            <a:off x="489062" y="623825"/>
            <a:ext cx="3100200" cy="14772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3200"/>
              <a:buFont typeface="Avenir"/>
              <a:buNone/>
              <a:defRPr sz="3200" b="0" i="0">
                <a:solidFill>
                  <a:schemeClr val="lt1"/>
                </a:solidFill>
                <a:latin typeface="Avenir"/>
                <a:ea typeface="Avenir"/>
                <a:cs typeface="Avenir"/>
                <a:sym typeface="Aveni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8" name="Google Shape;228;p27"/>
          <p:cNvSpPr/>
          <p:nvPr/>
        </p:nvSpPr>
        <p:spPr>
          <a:xfrm flipH="1">
            <a:off x="4060800" y="474132"/>
            <a:ext cx="8131200" cy="6384000"/>
          </a:xfrm>
          <a:prstGeom prst="round1Rect">
            <a:avLst>
              <a:gd name="adj" fmla="val 91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29" name="Google Shape;229;p27"/>
          <p:cNvSpPr txBox="1"/>
          <p:nvPr/>
        </p:nvSpPr>
        <p:spPr>
          <a:xfrm>
            <a:off x="8560558" y="6233746"/>
            <a:ext cx="3319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0" i="0">
                <a:solidFill>
                  <a:schemeClr val="dk1"/>
                </a:solidFill>
                <a:latin typeface="Avenir"/>
                <a:ea typeface="Avenir"/>
                <a:cs typeface="Avenir"/>
                <a:sym typeface="Avenir"/>
              </a:rPr>
              <a:t>‹#›</a:t>
            </a:fld>
            <a:endParaRPr sz="1000" b="0" i="0">
              <a:solidFill>
                <a:schemeClr val="dk1"/>
              </a:solidFill>
              <a:latin typeface="Avenir"/>
              <a:ea typeface="Avenir"/>
              <a:cs typeface="Avenir"/>
              <a:sym typeface="Avenir"/>
            </a:endParaRPr>
          </a:p>
        </p:txBody>
      </p:sp>
      <p:pic>
        <p:nvPicPr>
          <p:cNvPr id="230" name="Google Shape;230;p27" descr="A picture containing text, clipart&#10;&#10;Description automatically generated"/>
          <p:cNvPicPr preferRelativeResize="0"/>
          <p:nvPr/>
        </p:nvPicPr>
        <p:blipFill rotWithShape="1">
          <a:blip r:embed="rId2">
            <a:alphaModFix/>
          </a:blip>
          <a:srcRect/>
          <a:stretch/>
        </p:blipFill>
        <p:spPr>
          <a:xfrm>
            <a:off x="462935" y="6234174"/>
            <a:ext cx="1160301" cy="2125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guide id="5" orient="horz" pos="384">
          <p15:clr>
            <a:srgbClr val="FBAE40"/>
          </p15:clr>
        </p15:guide>
        <p15:guide id="6" orient="horz" pos="37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2">
  <p:cSld name="Title Slide_1">
    <p:spTree>
      <p:nvGrpSpPr>
        <p:cNvPr id="1" name="Shape 2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_header">
  <p:cSld name="blank_header">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540689" y="335694"/>
            <a:ext cx="8301030" cy="3671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0" i="0" u="none" strike="noStrike" cap="none">
                <a:solidFill>
                  <a:srgbClr val="71B6B6"/>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p:nvPr/>
        </p:nvSpPr>
        <p:spPr>
          <a:xfrm>
            <a:off x="11392050" y="6517014"/>
            <a:ext cx="1173891" cy="236183"/>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31" name="Google Shape;31;p4"/>
          <p:cNvPicPr preferRelativeResize="0"/>
          <p:nvPr/>
        </p:nvPicPr>
        <p:blipFill rotWithShape="1">
          <a:blip r:embed="rId2">
            <a:alphaModFix/>
          </a:blip>
          <a:srcRect/>
          <a:stretch/>
        </p:blipFill>
        <p:spPr>
          <a:xfrm>
            <a:off x="10194332" y="6490353"/>
            <a:ext cx="1024728" cy="236183"/>
          </a:xfrm>
          <a:prstGeom prst="rect">
            <a:avLst/>
          </a:prstGeom>
          <a:noFill/>
          <a:ln>
            <a:noFill/>
          </a:ln>
        </p:spPr>
      </p:pic>
      <p:sp>
        <p:nvSpPr>
          <p:cNvPr id="32" name="Google Shape;32;p4"/>
          <p:cNvSpPr txBox="1"/>
          <p:nvPr/>
        </p:nvSpPr>
        <p:spPr>
          <a:xfrm>
            <a:off x="7784764" y="6501637"/>
            <a:ext cx="240956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chemeClr val="lt1"/>
                </a:solidFill>
                <a:latin typeface="Libre Franklin"/>
                <a:ea typeface="Libre Franklin"/>
                <a:cs typeface="Libre Franklin"/>
                <a:sym typeface="Libre Franklin"/>
              </a:rPr>
              <a:t>a data insights platform from</a:t>
            </a:r>
            <a:endParaRPr/>
          </a:p>
        </p:txBody>
      </p:sp>
      <p:sp>
        <p:nvSpPr>
          <p:cNvPr id="33" name="Google Shape;33;p4"/>
          <p:cNvSpPr txBox="1"/>
          <p:nvPr/>
        </p:nvSpPr>
        <p:spPr>
          <a:xfrm>
            <a:off x="11071654" y="6442849"/>
            <a:ext cx="102355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1157288" y="833438"/>
            <a:ext cx="8380412" cy="5254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5"/>
          <p:cNvSpPr/>
          <p:nvPr/>
        </p:nvSpPr>
        <p:spPr>
          <a:xfrm>
            <a:off x="11392050" y="6517014"/>
            <a:ext cx="1173891" cy="236183"/>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 name="Google Shape;37;p5"/>
          <p:cNvSpPr txBox="1"/>
          <p:nvPr/>
        </p:nvSpPr>
        <p:spPr>
          <a:xfrm>
            <a:off x="11071654" y="6442849"/>
            <a:ext cx="102355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_double_header_text">
  <p:cSld name="red_double_header_text">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1123782" y="1513223"/>
            <a:ext cx="6761261" cy="35591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rgbClr val="000000"/>
              </a:buClr>
              <a:buSzPts val="4400"/>
              <a:buFont typeface="Arial"/>
              <a:buNone/>
              <a:defRPr sz="4400" b="0" i="0" u="none" strike="noStrike" cap="none">
                <a:solidFill>
                  <a:srgbClr val="5B6770"/>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 name="Google Shape;40;p6"/>
          <p:cNvSpPr txBox="1">
            <a:spLocks noGrp="1"/>
          </p:cNvSpPr>
          <p:nvPr>
            <p:ph type="body" idx="2"/>
          </p:nvPr>
        </p:nvSpPr>
        <p:spPr>
          <a:xfrm>
            <a:off x="1123784" y="3144550"/>
            <a:ext cx="3697312" cy="1902178"/>
          </a:xfrm>
          <a:prstGeom prst="rect">
            <a:avLst/>
          </a:prstGeom>
          <a:noFill/>
          <a:ln>
            <a:noFill/>
          </a:ln>
        </p:spPr>
        <p:txBody>
          <a:bodyPr spcFirstLastPara="1" wrap="square" lIns="0" tIns="0" rIns="0" bIns="0" anchor="t" anchorCtr="0">
            <a:noAutofit/>
          </a:bodyPr>
          <a:lstStyle>
            <a:lvl1pPr marL="457200" marR="0" lvl="0" indent="-228600" algn="l" rtl="0">
              <a:lnSpc>
                <a:spcPct val="140000"/>
              </a:lnSpc>
              <a:spcBef>
                <a:spcPts val="0"/>
              </a:spcBef>
              <a:spcAft>
                <a:spcPts val="0"/>
              </a:spcAft>
              <a:buClr>
                <a:srgbClr val="000000"/>
              </a:buClr>
              <a:buSzPts val="2000"/>
              <a:buFont typeface="Arial"/>
              <a:buNone/>
              <a:defRPr sz="2000" b="0" i="0" u="none" strike="noStrike" cap="none">
                <a:solidFill>
                  <a:srgbClr val="5B6770"/>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Google Shape;41;p6"/>
          <p:cNvSpPr txBox="1">
            <a:spLocks noGrp="1"/>
          </p:cNvSpPr>
          <p:nvPr>
            <p:ph type="body" idx="3"/>
          </p:nvPr>
        </p:nvSpPr>
        <p:spPr>
          <a:xfrm>
            <a:off x="1123783" y="2049077"/>
            <a:ext cx="6761260" cy="35591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rgbClr val="000000"/>
              </a:buClr>
              <a:buSzPts val="4400"/>
              <a:buFont typeface="Arial"/>
              <a:buNone/>
              <a:defRPr sz="4400" b="0" i="0" u="none" strike="noStrike" cap="none">
                <a:solidFill>
                  <a:srgbClr val="CB333B"/>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 name="Google Shape;42;p6"/>
          <p:cNvSpPr txBox="1">
            <a:spLocks noGrp="1"/>
          </p:cNvSpPr>
          <p:nvPr>
            <p:ph type="body" idx="4"/>
          </p:nvPr>
        </p:nvSpPr>
        <p:spPr>
          <a:xfrm>
            <a:off x="540689" y="335694"/>
            <a:ext cx="8301030" cy="3671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2800"/>
              <a:buFont typeface="Arial"/>
              <a:buNone/>
              <a:defRPr sz="2800" b="0" i="0" u="none" strike="noStrike" cap="none">
                <a:solidFill>
                  <a:srgbClr val="CB333B"/>
                </a:solidFill>
                <a:latin typeface="Libre Franklin"/>
                <a:ea typeface="Libre Franklin"/>
                <a:cs typeface="Libre Franklin"/>
                <a:sym typeface="Libre Franklin"/>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11623675" y="6407150"/>
            <a:ext cx="303213" cy="2492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600" b="0" i="0">
                <a:solidFill>
                  <a:schemeClr val="dk1"/>
                </a:solidFill>
                <a:latin typeface="Libre Franklin"/>
                <a:ea typeface="Libre Franklin"/>
                <a:cs typeface="Libre Franklin"/>
                <a:sym typeface="Libre Franklin"/>
              </a:defRPr>
            </a:lvl1pPr>
            <a:lvl2pPr marL="0" marR="0" lvl="1" indent="0" algn="l" rtl="0">
              <a:spcBef>
                <a:spcPts val="0"/>
              </a:spcBef>
              <a:spcAft>
                <a:spcPts val="0"/>
              </a:spcAft>
              <a:buNone/>
              <a:defRPr sz="600" b="0" i="0">
                <a:solidFill>
                  <a:schemeClr val="dk1"/>
                </a:solidFill>
                <a:latin typeface="Libre Franklin"/>
                <a:ea typeface="Libre Franklin"/>
                <a:cs typeface="Libre Franklin"/>
                <a:sym typeface="Libre Franklin"/>
              </a:defRPr>
            </a:lvl2pPr>
            <a:lvl3pPr marL="0" marR="0" lvl="2" indent="0" algn="l" rtl="0">
              <a:spcBef>
                <a:spcPts val="0"/>
              </a:spcBef>
              <a:spcAft>
                <a:spcPts val="0"/>
              </a:spcAft>
              <a:buNone/>
              <a:defRPr sz="600" b="0" i="0">
                <a:solidFill>
                  <a:schemeClr val="dk1"/>
                </a:solidFill>
                <a:latin typeface="Libre Franklin"/>
                <a:ea typeface="Libre Franklin"/>
                <a:cs typeface="Libre Franklin"/>
                <a:sym typeface="Libre Franklin"/>
              </a:defRPr>
            </a:lvl3pPr>
            <a:lvl4pPr marL="0" marR="0" lvl="3" indent="0" algn="l" rtl="0">
              <a:spcBef>
                <a:spcPts val="0"/>
              </a:spcBef>
              <a:spcAft>
                <a:spcPts val="0"/>
              </a:spcAft>
              <a:buNone/>
              <a:defRPr sz="600" b="0" i="0">
                <a:solidFill>
                  <a:schemeClr val="dk1"/>
                </a:solidFill>
                <a:latin typeface="Libre Franklin"/>
                <a:ea typeface="Libre Franklin"/>
                <a:cs typeface="Libre Franklin"/>
                <a:sym typeface="Libre Franklin"/>
              </a:defRPr>
            </a:lvl4pPr>
            <a:lvl5pPr marL="0" marR="0" lvl="4" indent="0" algn="l" rtl="0">
              <a:spcBef>
                <a:spcPts val="0"/>
              </a:spcBef>
              <a:spcAft>
                <a:spcPts val="0"/>
              </a:spcAft>
              <a:buNone/>
              <a:defRPr sz="600" b="0" i="0">
                <a:solidFill>
                  <a:schemeClr val="dk1"/>
                </a:solidFill>
                <a:latin typeface="Libre Franklin"/>
                <a:ea typeface="Libre Franklin"/>
                <a:cs typeface="Libre Franklin"/>
                <a:sym typeface="Libre Franklin"/>
              </a:defRPr>
            </a:lvl5pPr>
            <a:lvl6pPr marL="0" marR="0" lvl="5" indent="0" algn="l" rtl="0">
              <a:spcBef>
                <a:spcPts val="0"/>
              </a:spcBef>
              <a:spcAft>
                <a:spcPts val="0"/>
              </a:spcAft>
              <a:buNone/>
              <a:defRPr sz="600" b="0" i="0">
                <a:solidFill>
                  <a:schemeClr val="dk1"/>
                </a:solidFill>
                <a:latin typeface="Libre Franklin"/>
                <a:ea typeface="Libre Franklin"/>
                <a:cs typeface="Libre Franklin"/>
                <a:sym typeface="Libre Franklin"/>
              </a:defRPr>
            </a:lvl6pPr>
            <a:lvl7pPr marL="0" marR="0" lvl="6" indent="0" algn="l" rtl="0">
              <a:spcBef>
                <a:spcPts val="0"/>
              </a:spcBef>
              <a:spcAft>
                <a:spcPts val="0"/>
              </a:spcAft>
              <a:buNone/>
              <a:defRPr sz="600" b="0" i="0">
                <a:solidFill>
                  <a:schemeClr val="dk1"/>
                </a:solidFill>
                <a:latin typeface="Libre Franklin"/>
                <a:ea typeface="Libre Franklin"/>
                <a:cs typeface="Libre Franklin"/>
                <a:sym typeface="Libre Franklin"/>
              </a:defRPr>
            </a:lvl7pPr>
            <a:lvl8pPr marL="0" marR="0" lvl="7" indent="0" algn="l" rtl="0">
              <a:spcBef>
                <a:spcPts val="0"/>
              </a:spcBef>
              <a:spcAft>
                <a:spcPts val="0"/>
              </a:spcAft>
              <a:buNone/>
              <a:defRPr sz="600" b="0" i="0">
                <a:solidFill>
                  <a:schemeClr val="dk1"/>
                </a:solidFill>
                <a:latin typeface="Libre Franklin"/>
                <a:ea typeface="Libre Franklin"/>
                <a:cs typeface="Libre Franklin"/>
                <a:sym typeface="Libre Franklin"/>
              </a:defRPr>
            </a:lvl8pPr>
            <a:lvl9pPr marL="0" marR="0" lvl="8" indent="0" algn="l" rtl="0">
              <a:spcBef>
                <a:spcPts val="0"/>
              </a:spcBef>
              <a:spcAft>
                <a:spcPts val="0"/>
              </a:spcAft>
              <a:buNone/>
              <a:defRPr sz="600" b="0" i="0">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p6"/>
          <p:cNvPicPr preferRelativeResize="0"/>
          <p:nvPr/>
        </p:nvPicPr>
        <p:blipFill rotWithShape="1">
          <a:blip r:embed="rId2">
            <a:alphaModFix/>
          </a:blip>
          <a:srcRect/>
          <a:stretch/>
        </p:blipFill>
        <p:spPr>
          <a:xfrm>
            <a:off x="10828338" y="6415088"/>
            <a:ext cx="797723" cy="1825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6"/>
        <p:cNvGrpSpPr/>
        <p:nvPr/>
      </p:nvGrpSpPr>
      <p:grpSpPr>
        <a:xfrm>
          <a:off x="0" y="0"/>
          <a:ext cx="0" cy="0"/>
          <a:chOff x="0" y="0"/>
          <a:chExt cx="0" cy="0"/>
        </a:xfrm>
      </p:grpSpPr>
      <p:grpSp>
        <p:nvGrpSpPr>
          <p:cNvPr id="47" name="Google Shape;47;p8"/>
          <p:cNvGrpSpPr/>
          <p:nvPr/>
        </p:nvGrpSpPr>
        <p:grpSpPr>
          <a:xfrm>
            <a:off x="-18300" y="-76200"/>
            <a:ext cx="12228577" cy="6928639"/>
            <a:chOff x="-36576" y="-1"/>
            <a:chExt cx="12228577" cy="6858001"/>
          </a:xfrm>
        </p:grpSpPr>
        <p:pic>
          <p:nvPicPr>
            <p:cNvPr id="48" name="Google Shape;48;p8" descr="A busy city street&#10;&#10;Description automatically generated with low confidence"/>
            <p:cNvPicPr preferRelativeResize="0"/>
            <p:nvPr/>
          </p:nvPicPr>
          <p:blipFill rotWithShape="1">
            <a:blip r:embed="rId2">
              <a:alphaModFix amt="85000"/>
            </a:blip>
            <a:srcRect/>
            <a:stretch/>
          </p:blipFill>
          <p:spPr>
            <a:xfrm>
              <a:off x="4536461" y="-1"/>
              <a:ext cx="7655540" cy="6858000"/>
            </a:xfrm>
            <a:prstGeom prst="rect">
              <a:avLst/>
            </a:prstGeom>
            <a:noFill/>
            <a:ln>
              <a:noFill/>
            </a:ln>
          </p:spPr>
        </p:pic>
        <p:pic>
          <p:nvPicPr>
            <p:cNvPr id="49" name="Google Shape;49;p8"/>
            <p:cNvPicPr preferRelativeResize="0"/>
            <p:nvPr/>
          </p:nvPicPr>
          <p:blipFill rotWithShape="1">
            <a:blip r:embed="rId3">
              <a:alphaModFix/>
            </a:blip>
            <a:srcRect l="38371" t="4512" r="17985" b="41387"/>
            <a:stretch/>
          </p:blipFill>
          <p:spPr>
            <a:xfrm>
              <a:off x="-36576" y="0"/>
              <a:ext cx="8634335" cy="6858000"/>
            </a:xfrm>
            <a:prstGeom prst="rect">
              <a:avLst/>
            </a:prstGeom>
            <a:noFill/>
            <a:ln>
              <a:noFill/>
            </a:ln>
          </p:spPr>
        </p:pic>
        <p:pic>
          <p:nvPicPr>
            <p:cNvPr id="50" name="Google Shape;50;p8" descr="Shape, arrow&#10;&#10;Description automatically generated"/>
            <p:cNvPicPr preferRelativeResize="0"/>
            <p:nvPr/>
          </p:nvPicPr>
          <p:blipFill rotWithShape="1">
            <a:blip r:embed="rId4">
              <a:alphaModFix amt="65000"/>
            </a:blip>
            <a:srcRect b="31408"/>
            <a:stretch/>
          </p:blipFill>
          <p:spPr>
            <a:xfrm>
              <a:off x="4470526" y="-1"/>
              <a:ext cx="7721474" cy="6858001"/>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eature Headline - half white bknd">
  <p:cSld name="Feature Headline - half white bknd">
    <p:spTree>
      <p:nvGrpSpPr>
        <p:cNvPr id="1" name="Shape 51"/>
        <p:cNvGrpSpPr/>
        <p:nvPr/>
      </p:nvGrpSpPr>
      <p:grpSpPr>
        <a:xfrm>
          <a:off x="0" y="0"/>
          <a:ext cx="0" cy="0"/>
          <a:chOff x="0" y="0"/>
          <a:chExt cx="0" cy="0"/>
        </a:xfrm>
      </p:grpSpPr>
      <p:sp>
        <p:nvSpPr>
          <p:cNvPr id="52" name="Google Shape;52;p9"/>
          <p:cNvSpPr/>
          <p:nvPr/>
        </p:nvSpPr>
        <p:spPr>
          <a:xfrm>
            <a:off x="5062800" y="-14100"/>
            <a:ext cx="7129200" cy="6886200"/>
          </a:xfrm>
          <a:prstGeom prst="rect">
            <a:avLst/>
          </a:prstGeom>
          <a:solidFill>
            <a:srgbClr val="5A7D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p9"/>
          <p:cNvSpPr/>
          <p:nvPr/>
        </p:nvSpPr>
        <p:spPr>
          <a:xfrm>
            <a:off x="0" y="-28200"/>
            <a:ext cx="6084300" cy="6886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4" name="Google Shape;54;p9"/>
          <p:cNvSpPr txBox="1">
            <a:spLocks noGrp="1"/>
          </p:cNvSpPr>
          <p:nvPr>
            <p:ph type="body" idx="1"/>
          </p:nvPr>
        </p:nvSpPr>
        <p:spPr>
          <a:xfrm>
            <a:off x="1123782" y="1513223"/>
            <a:ext cx="6761400" cy="3558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rgbClr val="000000"/>
              </a:buClr>
              <a:buSzPts val="4400"/>
              <a:buFont typeface="Arial"/>
              <a:buNone/>
              <a:defRPr sz="4400" b="0" i="0" u="none" strike="noStrike" cap="none">
                <a:solidFill>
                  <a:srgbClr val="5B6770"/>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 name="Google Shape;55;p9"/>
          <p:cNvSpPr txBox="1">
            <a:spLocks noGrp="1"/>
          </p:cNvSpPr>
          <p:nvPr>
            <p:ph type="body" idx="2"/>
          </p:nvPr>
        </p:nvSpPr>
        <p:spPr>
          <a:xfrm>
            <a:off x="1123784" y="3129381"/>
            <a:ext cx="4511100" cy="1902300"/>
          </a:xfrm>
          <a:prstGeom prst="rect">
            <a:avLst/>
          </a:prstGeom>
          <a:noFill/>
          <a:ln>
            <a:noFill/>
          </a:ln>
        </p:spPr>
        <p:txBody>
          <a:bodyPr spcFirstLastPara="1" wrap="square" lIns="0" tIns="0" rIns="0" bIns="0" anchor="t" anchorCtr="0">
            <a:noAutofit/>
          </a:bodyPr>
          <a:lstStyle>
            <a:lvl1pPr marL="457200" marR="0" lvl="0" indent="-355600" algn="l">
              <a:lnSpc>
                <a:spcPct val="140000"/>
              </a:lnSpc>
              <a:spcBef>
                <a:spcPts val="0"/>
              </a:spcBef>
              <a:spcAft>
                <a:spcPts val="0"/>
              </a:spcAft>
              <a:buClr>
                <a:srgbClr val="000000"/>
              </a:buClr>
              <a:buSzPts val="2000"/>
              <a:buFont typeface="Arial"/>
              <a:buChar char="•"/>
              <a:defRPr sz="2000" b="0" i="0" u="none" strike="noStrike" cap="none">
                <a:solidFill>
                  <a:srgbClr val="5B6770"/>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Google Shape;56;p9"/>
          <p:cNvSpPr txBox="1">
            <a:spLocks noGrp="1"/>
          </p:cNvSpPr>
          <p:nvPr>
            <p:ph type="body" idx="3"/>
          </p:nvPr>
        </p:nvSpPr>
        <p:spPr>
          <a:xfrm>
            <a:off x="1123783" y="2049077"/>
            <a:ext cx="6761400" cy="3558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rgbClr val="000000"/>
              </a:buClr>
              <a:buSzPts val="4400"/>
              <a:buFont typeface="Arial"/>
              <a:buNone/>
              <a:defRPr sz="4400" b="0" i="0" u="none" strike="noStrike" cap="none">
                <a:solidFill>
                  <a:srgbClr val="71B6B6"/>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7" name="Google Shape;57;p9"/>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58" name="Google Shape;58;p9"/>
          <p:cNvPicPr preferRelativeResize="0"/>
          <p:nvPr/>
        </p:nvPicPr>
        <p:blipFill rotWithShape="1">
          <a:blip r:embed="rId2">
            <a:alphaModFix/>
          </a:blip>
          <a:srcRect t="18457" b="18463"/>
          <a:stretch/>
        </p:blipFill>
        <p:spPr>
          <a:xfrm>
            <a:off x="10194332" y="6490353"/>
            <a:ext cx="1024728" cy="236183"/>
          </a:xfrm>
          <a:prstGeom prst="rect">
            <a:avLst/>
          </a:prstGeom>
          <a:noFill/>
          <a:ln>
            <a:noFill/>
          </a:ln>
        </p:spPr>
      </p:pic>
      <p:sp>
        <p:nvSpPr>
          <p:cNvPr id="59" name="Google Shape;59;p9"/>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_header">
  <p:cSld name="blank_header">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540689" y="335694"/>
            <a:ext cx="8301000" cy="3672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00000"/>
              </a:buClr>
              <a:buSzPts val="2800"/>
              <a:buFont typeface="Arial"/>
              <a:buNone/>
              <a:defRPr sz="2800" b="0" i="0" u="none" strike="noStrike" cap="none">
                <a:solidFill>
                  <a:srgbClr val="71B6B6"/>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Franklin Gothic"/>
                <a:ea typeface="Franklin Gothic"/>
                <a:cs typeface="Franklin Gothic"/>
                <a:sym typeface="Franklin Gothic"/>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10"/>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63" name="Google Shape;63;p10"/>
          <p:cNvPicPr preferRelativeResize="0"/>
          <p:nvPr/>
        </p:nvPicPr>
        <p:blipFill rotWithShape="1">
          <a:blip r:embed="rId2">
            <a:alphaModFix/>
          </a:blip>
          <a:srcRect t="18457" b="18463"/>
          <a:stretch/>
        </p:blipFill>
        <p:spPr>
          <a:xfrm>
            <a:off x="10194332" y="6490353"/>
            <a:ext cx="1024728" cy="236183"/>
          </a:xfrm>
          <a:prstGeom prst="rect">
            <a:avLst/>
          </a:prstGeom>
          <a:noFill/>
          <a:ln>
            <a:noFill/>
          </a:ln>
        </p:spPr>
      </p:pic>
      <p:sp>
        <p:nvSpPr>
          <p:cNvPr id="64" name="Google Shape;64;p10"/>
          <p:cNvSpPr txBox="1"/>
          <p:nvPr/>
        </p:nvSpPr>
        <p:spPr>
          <a:xfrm>
            <a:off x="7784764" y="6501637"/>
            <a:ext cx="24096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a:solidFill>
                  <a:schemeClr val="lt1"/>
                </a:solidFill>
                <a:latin typeface="Libre Franklin"/>
                <a:ea typeface="Libre Franklin"/>
                <a:cs typeface="Libre Franklin"/>
                <a:sym typeface="Libre Franklin"/>
              </a:rPr>
              <a:t>a data insights platform from</a:t>
            </a:r>
            <a:endParaRPr/>
          </a:p>
        </p:txBody>
      </p:sp>
      <p:sp>
        <p:nvSpPr>
          <p:cNvPr id="65" name="Google Shape;65;p10"/>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1157288" y="833438"/>
            <a:ext cx="8380500" cy="5254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2pPr>
            <a:lvl3pPr marL="1371600" marR="0" lvl="2"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3pPr>
            <a:lvl4pPr marL="1828800" marR="0" lvl="3"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4pPr>
            <a:lvl5pPr marL="2286000" marR="0" lvl="4"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8" name="Google Shape;68;p11"/>
          <p:cNvSpPr/>
          <p:nvPr/>
        </p:nvSpPr>
        <p:spPr>
          <a:xfrm>
            <a:off x="11392050" y="6517014"/>
            <a:ext cx="1173900" cy="236100"/>
          </a:xfrm>
          <a:prstGeom prst="parallelogram">
            <a:avLst>
              <a:gd name="adj" fmla="val 60484"/>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9" name="Google Shape;69;p11"/>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pic>
        <p:nvPicPr>
          <p:cNvPr id="70" name="Google Shape;70;p11"/>
          <p:cNvPicPr preferRelativeResize="0"/>
          <p:nvPr/>
        </p:nvPicPr>
        <p:blipFill rotWithShape="1">
          <a:blip r:embed="rId2">
            <a:alphaModFix/>
          </a:blip>
          <a:srcRect t="18457" b="18463"/>
          <a:stretch/>
        </p:blipFill>
        <p:spPr>
          <a:xfrm>
            <a:off x="10194332" y="6490353"/>
            <a:ext cx="1024728" cy="2361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F5D62"/>
            </a:gs>
            <a:gs pos="63000">
              <a:srgbClr val="2F5D62"/>
            </a:gs>
            <a:gs pos="100000">
              <a:srgbClr val="56BBB1"/>
            </a:gs>
          </a:gsLst>
          <a:lin ang="3600000" scaled="0"/>
        </a:gradFill>
        <a:effectLst/>
      </p:bgPr>
    </p:bg>
    <p:spTree>
      <p:nvGrpSpPr>
        <p:cNvPr id="1" name="Shape 9"/>
        <p:cNvGrpSpPr/>
        <p:nvPr/>
      </p:nvGrpSpPr>
      <p:grpSpPr>
        <a:xfrm>
          <a:off x="0" y="0"/>
          <a:ext cx="0" cy="0"/>
          <a:chOff x="0" y="0"/>
          <a:chExt cx="0" cy="0"/>
        </a:xfrm>
      </p:grpSpPr>
      <p:pic>
        <p:nvPicPr>
          <p:cNvPr id="10" name="Google Shape;10;p1" descr="A blue and green background&#10;&#10;Description automatically generated"/>
          <p:cNvPicPr preferRelativeResize="0"/>
          <p:nvPr/>
        </p:nvPicPr>
        <p:blipFill rotWithShape="1">
          <a:blip r:embed="rId7">
            <a:alphaModFix/>
          </a:blip>
          <a:srcRect t="24948"/>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4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txBox="1"/>
          <p:nvPr/>
        </p:nvSpPr>
        <p:spPr>
          <a:xfrm>
            <a:off x="11071654" y="6442849"/>
            <a:ext cx="102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
        <p:nvSpPr>
          <p:cNvPr id="91" name="Google Shape;91;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1pPr>
            <a:lvl2pPr marL="914400" marR="0" lvl="1"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2pPr>
            <a:lvl3pPr marL="1371600" marR="0" lvl="2"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3pPr>
            <a:lvl4pPr marL="1828800" marR="0" lvl="3"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4pPr>
            <a:lvl5pPr marL="2286000" marR="0" lvl="4" indent="-228600" algn="l">
              <a:lnSpc>
                <a:spcPct val="100000"/>
              </a:lnSpc>
              <a:spcBef>
                <a:spcPts val="0"/>
              </a:spcBef>
              <a:spcAft>
                <a:spcPts val="0"/>
              </a:spcAft>
              <a:buSzPts val="1400"/>
              <a:buNone/>
              <a:defRPr sz="1400" b="0" i="0" u="none" strike="noStrike" cap="none">
                <a:solidFill>
                  <a:srgbClr val="000000"/>
                </a:solidFill>
                <a:latin typeface="Libre Franklin"/>
                <a:ea typeface="Libre Franklin"/>
                <a:cs typeface="Libre Franklin"/>
                <a:sym typeface="Libre Franklin"/>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poll.qu.edu/poll-release?releaseid=3931"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poll.qu.edu/poll-release?releaseid=3931" TargetMode="Externa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cinqdi.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nj.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cxnSp>
        <p:nvCxnSpPr>
          <p:cNvPr id="237" name="Google Shape;237;p29"/>
          <p:cNvCxnSpPr/>
          <p:nvPr/>
        </p:nvCxnSpPr>
        <p:spPr>
          <a:xfrm rot="10800000">
            <a:off x="415800" y="5822225"/>
            <a:ext cx="6421800" cy="0"/>
          </a:xfrm>
          <a:prstGeom prst="straightConnector1">
            <a:avLst/>
          </a:prstGeom>
          <a:noFill/>
          <a:ln w="9525" cap="flat" cmpd="sng">
            <a:solidFill>
              <a:schemeClr val="dk2"/>
            </a:solidFill>
            <a:prstDash val="solid"/>
            <a:round/>
            <a:headEnd type="none" w="med" len="med"/>
            <a:tailEnd type="none" w="med" len="med"/>
          </a:ln>
        </p:spPr>
      </p:cxnSp>
      <p:pic>
        <p:nvPicPr>
          <p:cNvPr id="238" name="Google Shape;238;p29"/>
          <p:cNvPicPr preferRelativeResize="0"/>
          <p:nvPr/>
        </p:nvPicPr>
        <p:blipFill rotWithShape="1">
          <a:blip r:embed="rId3">
            <a:alphaModFix/>
          </a:blip>
          <a:srcRect t="15664" b="15753"/>
          <a:stretch/>
        </p:blipFill>
        <p:spPr>
          <a:xfrm>
            <a:off x="257825" y="1066200"/>
            <a:ext cx="2741050" cy="763450"/>
          </a:xfrm>
          <a:prstGeom prst="rect">
            <a:avLst/>
          </a:prstGeom>
          <a:noFill/>
          <a:ln>
            <a:noFill/>
          </a:ln>
        </p:spPr>
      </p:pic>
      <p:sp>
        <p:nvSpPr>
          <p:cNvPr id="239" name="Google Shape;239;p29"/>
          <p:cNvSpPr txBox="1"/>
          <p:nvPr/>
        </p:nvSpPr>
        <p:spPr>
          <a:xfrm>
            <a:off x="915650" y="2674525"/>
            <a:ext cx="7212600" cy="3152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4000" b="1">
                <a:solidFill>
                  <a:srgbClr val="136D77"/>
                </a:solidFill>
                <a:latin typeface="Libre Franklin"/>
                <a:ea typeface="Libre Franklin"/>
                <a:cs typeface="Libre Franklin"/>
                <a:sym typeface="Libre Franklin"/>
              </a:rPr>
              <a:t>Lost in Translation: </a:t>
            </a:r>
            <a:endParaRPr sz="4000" b="1">
              <a:solidFill>
                <a:srgbClr val="136D77"/>
              </a:solidFill>
              <a:latin typeface="Libre Franklin"/>
              <a:ea typeface="Libre Franklin"/>
              <a:cs typeface="Libre Franklin"/>
              <a:sym typeface="Libre Franklin"/>
            </a:endParaRPr>
          </a:p>
          <a:p>
            <a:pPr marL="0" marR="0" lvl="0" indent="0" algn="l" rtl="0">
              <a:lnSpc>
                <a:spcPct val="115000"/>
              </a:lnSpc>
              <a:spcBef>
                <a:spcPts val="0"/>
              </a:spcBef>
              <a:spcAft>
                <a:spcPts val="0"/>
              </a:spcAft>
              <a:buClr>
                <a:srgbClr val="000000"/>
              </a:buClr>
              <a:buSzPts val="3000"/>
              <a:buFont typeface="Arial"/>
              <a:buNone/>
            </a:pPr>
            <a:r>
              <a:rPr lang="en-US" sz="3600">
                <a:solidFill>
                  <a:srgbClr val="136D77"/>
                </a:solidFill>
                <a:latin typeface="Libre Franklin Medium"/>
                <a:ea typeface="Libre Franklin Medium"/>
                <a:cs typeface="Libre Franklin Medium"/>
                <a:sym typeface="Libre Franklin Medium"/>
              </a:rPr>
              <a:t>Candidate Messaging vs </a:t>
            </a:r>
            <a:endParaRPr sz="3600">
              <a:solidFill>
                <a:srgbClr val="136D77"/>
              </a:solidFill>
              <a:latin typeface="Libre Franklin Medium"/>
              <a:ea typeface="Libre Franklin Medium"/>
              <a:cs typeface="Libre Franklin Medium"/>
              <a:sym typeface="Libre Franklin Medium"/>
            </a:endParaRPr>
          </a:p>
          <a:p>
            <a:pPr marL="0" marR="0" lvl="0" indent="0" algn="l" rtl="0">
              <a:lnSpc>
                <a:spcPct val="115000"/>
              </a:lnSpc>
              <a:spcBef>
                <a:spcPts val="0"/>
              </a:spcBef>
              <a:spcAft>
                <a:spcPts val="0"/>
              </a:spcAft>
              <a:buClr>
                <a:srgbClr val="000000"/>
              </a:buClr>
              <a:buSzPts val="3000"/>
              <a:buFont typeface="Arial"/>
              <a:buNone/>
            </a:pPr>
            <a:r>
              <a:rPr lang="en-US" sz="3600">
                <a:solidFill>
                  <a:srgbClr val="136D77"/>
                </a:solidFill>
                <a:latin typeface="Libre Franklin Medium"/>
                <a:ea typeface="Libre Franklin Medium"/>
                <a:cs typeface="Libre Franklin Medium"/>
                <a:sym typeface="Libre Franklin Medium"/>
              </a:rPr>
              <a:t>Voter Reality</a:t>
            </a:r>
            <a:endParaRPr sz="3600">
              <a:solidFill>
                <a:srgbClr val="136D77"/>
              </a:solidFill>
              <a:latin typeface="Libre Franklin Medium"/>
              <a:ea typeface="Libre Franklin Medium"/>
              <a:cs typeface="Libre Franklin Medium"/>
              <a:sym typeface="Libre Franklin Medium"/>
            </a:endParaRPr>
          </a:p>
          <a:p>
            <a:pPr marL="0" marR="0" lvl="0" indent="0" algn="l" rtl="0">
              <a:lnSpc>
                <a:spcPct val="115000"/>
              </a:lnSpc>
              <a:spcBef>
                <a:spcPts val="0"/>
              </a:spcBef>
              <a:spcAft>
                <a:spcPts val="0"/>
              </a:spcAft>
              <a:buClr>
                <a:srgbClr val="000000"/>
              </a:buClr>
              <a:buSzPts val="3000"/>
              <a:buFont typeface="Arial"/>
              <a:buNone/>
            </a:pPr>
            <a:r>
              <a:rPr lang="en-US" sz="2200">
                <a:solidFill>
                  <a:srgbClr val="136D77"/>
                </a:solidFill>
                <a:latin typeface="Calibri"/>
                <a:ea typeface="Calibri"/>
                <a:cs typeface="Calibri"/>
                <a:sym typeface="Calibri"/>
              </a:rPr>
              <a:t> </a:t>
            </a:r>
            <a:endParaRPr sz="2200">
              <a:solidFill>
                <a:srgbClr val="136D77"/>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0"/>
              <a:buFont typeface="Arial"/>
              <a:buNone/>
            </a:pPr>
            <a:endParaRPr sz="1800" i="1">
              <a:solidFill>
                <a:srgbClr val="136D77"/>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0"/>
              <a:buFont typeface="Arial"/>
              <a:buNone/>
            </a:pPr>
            <a:r>
              <a:rPr lang="en-US" sz="1800" i="1">
                <a:solidFill>
                  <a:srgbClr val="136D77"/>
                </a:solidFill>
                <a:latin typeface="Libre Franklin"/>
                <a:ea typeface="Libre Franklin"/>
                <a:cs typeface="Libre Franklin"/>
                <a:sym typeface="Libre Franklin"/>
              </a:rPr>
              <a:t>September 24,  2025</a:t>
            </a:r>
            <a:endParaRPr sz="1800" i="1" u="none" strike="noStrike" cap="none">
              <a:solidFill>
                <a:srgbClr val="136D77"/>
              </a:solidFill>
              <a:latin typeface="Libre Franklin"/>
              <a:ea typeface="Libre Franklin"/>
              <a:cs typeface="Libre Franklin"/>
              <a:sym typeface="Libre Franklin"/>
            </a:endParaRPr>
          </a:p>
        </p:txBody>
      </p:sp>
      <p:pic>
        <p:nvPicPr>
          <p:cNvPr id="240" name="Google Shape;240;p29" title="NJ_logo_full-color.png"/>
          <p:cNvPicPr preferRelativeResize="0"/>
          <p:nvPr/>
        </p:nvPicPr>
        <p:blipFill>
          <a:blip r:embed="rId4">
            <a:alphaModFix/>
          </a:blip>
          <a:stretch>
            <a:fillRect/>
          </a:stretch>
        </p:blipFill>
        <p:spPr>
          <a:xfrm>
            <a:off x="3469700" y="1066200"/>
            <a:ext cx="1875813" cy="763450"/>
          </a:xfrm>
          <a:prstGeom prst="rect">
            <a:avLst/>
          </a:prstGeom>
          <a:noFill/>
          <a:ln>
            <a:noFill/>
          </a:ln>
        </p:spPr>
      </p:pic>
      <p:sp>
        <p:nvSpPr>
          <p:cNvPr id="241" name="Google Shape;241;p29"/>
          <p:cNvSpPr txBox="1"/>
          <p:nvPr/>
        </p:nvSpPr>
        <p:spPr>
          <a:xfrm>
            <a:off x="2856400" y="1093925"/>
            <a:ext cx="5604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400" b="1">
                <a:solidFill>
                  <a:srgbClr val="136D77"/>
                </a:solidFill>
                <a:latin typeface="Calibri"/>
                <a:ea typeface="Calibri"/>
                <a:cs typeface="Calibri"/>
                <a:sym typeface="Calibri"/>
              </a:rPr>
              <a:t>X</a:t>
            </a:r>
            <a:endParaRPr sz="3400" i="1" u="none" strike="noStrike" cap="none">
              <a:solidFill>
                <a:srgbClr val="136D77"/>
              </a:solidFill>
              <a:latin typeface="Calibri"/>
              <a:ea typeface="Calibri"/>
              <a:cs typeface="Calibri"/>
              <a:sym typeface="Calibri"/>
            </a:endParaRPr>
          </a:p>
        </p:txBody>
      </p:sp>
      <p:sp>
        <p:nvSpPr>
          <p:cNvPr id="242" name="Google Shape;242;p29"/>
          <p:cNvSpPr txBox="1"/>
          <p:nvPr/>
        </p:nvSpPr>
        <p:spPr>
          <a:xfrm>
            <a:off x="2360225"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b="1">
                <a:solidFill>
                  <a:srgbClr val="9E9E9E"/>
                </a:solidFill>
                <a:latin typeface="Montserrat"/>
                <a:ea typeface="Montserrat"/>
                <a:cs typeface="Montserrat"/>
                <a:sym typeface="Montserrat"/>
              </a:rPr>
              <a:t>For informational purposes only. Do Not Distribute. Proprietary information of CinqDI</a:t>
            </a:r>
            <a:r>
              <a:rPr lang="en-US" sz="700" b="1">
                <a:solidFill>
                  <a:schemeClr val="lt1"/>
                </a:solidFill>
                <a:latin typeface="Montserrat"/>
                <a:ea typeface="Montserrat"/>
                <a:cs typeface="Montserrat"/>
                <a:sym typeface="Montserrat"/>
              </a:rPr>
              <a:t>.</a:t>
            </a:r>
            <a:endParaRPr sz="700" b="1">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38"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391" name="Google Shape;391;p38"/>
          <p:cNvSpPr txBox="1">
            <a:spLocks noGrp="1"/>
          </p:cNvSpPr>
          <p:nvPr>
            <p:ph type="body" idx="1"/>
          </p:nvPr>
        </p:nvSpPr>
        <p:spPr>
          <a:xfrm>
            <a:off x="3041450" y="31900"/>
            <a:ext cx="9032700" cy="6894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None/>
            </a:pPr>
            <a:r>
              <a:rPr lang="en-US" sz="3500">
                <a:solidFill>
                  <a:schemeClr val="lt1"/>
                </a:solidFill>
                <a:latin typeface="Calibri"/>
                <a:ea typeface="Calibri"/>
                <a:cs typeface="Calibri"/>
                <a:sym typeface="Calibri"/>
              </a:rPr>
              <a:t>How Skeptical Persuadable Women vs Family First Affluent Engage with Energy/Utility News in Last 30 Days</a:t>
            </a:r>
            <a:endParaRPr sz="3500">
              <a:solidFill>
                <a:schemeClr val="lt1"/>
              </a:solidFill>
              <a:latin typeface="Calibri"/>
              <a:ea typeface="Calibri"/>
              <a:cs typeface="Calibri"/>
              <a:sym typeface="Calibri"/>
            </a:endParaRPr>
          </a:p>
        </p:txBody>
      </p:sp>
      <p:sp>
        <p:nvSpPr>
          <p:cNvPr id="392" name="Google Shape;392;p38"/>
          <p:cNvSpPr txBox="1"/>
          <p:nvPr/>
        </p:nvSpPr>
        <p:spPr>
          <a:xfrm>
            <a:off x="0" y="6553200"/>
            <a:ext cx="7937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000000"/>
                </a:solidFill>
                <a:highlight>
                  <a:srgbClr val="FFFFFF"/>
                </a:highlight>
              </a:rPr>
              <a:t>Source: CinqDI, Aug</a:t>
            </a:r>
            <a:r>
              <a:rPr lang="en-US" sz="1000" i="1">
                <a:highlight>
                  <a:srgbClr val="FFFFFF"/>
                </a:highlight>
              </a:rPr>
              <a:t> 15 - Sept 15, 2025</a:t>
            </a:r>
            <a:endParaRPr sz="1000" i="1">
              <a:solidFill>
                <a:srgbClr val="000000"/>
              </a:solidFill>
              <a:highlight>
                <a:srgbClr val="FFFFFF"/>
              </a:highlight>
            </a:endParaRPr>
          </a:p>
        </p:txBody>
      </p:sp>
      <p:sp>
        <p:nvSpPr>
          <p:cNvPr id="393" name="Google Shape;393;p38"/>
          <p:cNvSpPr txBox="1"/>
          <p:nvPr/>
        </p:nvSpPr>
        <p:spPr>
          <a:xfrm>
            <a:off x="0" y="6553200"/>
            <a:ext cx="7937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000000"/>
                </a:solidFill>
                <a:highlight>
                  <a:srgbClr val="FFFFFF"/>
                </a:highlight>
              </a:rPr>
              <a:t>Source: CinqDI, Aug</a:t>
            </a:r>
            <a:r>
              <a:rPr lang="en-US" sz="1000" i="1">
                <a:highlight>
                  <a:srgbClr val="FFFFFF"/>
                </a:highlight>
              </a:rPr>
              <a:t> 21 - Sept 21, 2025</a:t>
            </a:r>
            <a:endParaRPr sz="1000" i="1">
              <a:solidFill>
                <a:srgbClr val="000000"/>
              </a:solidFill>
              <a:highlight>
                <a:srgbClr val="FFFFFF"/>
              </a:highlight>
            </a:endParaRPr>
          </a:p>
        </p:txBody>
      </p:sp>
      <p:sp>
        <p:nvSpPr>
          <p:cNvPr id="394" name="Google Shape;394;p38"/>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sp>
        <p:nvSpPr>
          <p:cNvPr id="395" name="Google Shape;395;p38"/>
          <p:cNvSpPr txBox="1"/>
          <p:nvPr/>
        </p:nvSpPr>
        <p:spPr>
          <a:xfrm>
            <a:off x="0" y="1094550"/>
            <a:ext cx="6562200" cy="1122600"/>
          </a:xfrm>
          <a:prstGeom prst="rect">
            <a:avLst/>
          </a:prstGeom>
          <a:solidFill>
            <a:srgbClr val="5A7D8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chemeClr val="lt1"/>
                </a:solidFill>
                <a:latin typeface="Montserrat"/>
                <a:ea typeface="Montserrat"/>
                <a:cs typeface="Montserrat"/>
                <a:sym typeface="Montserrat"/>
              </a:rPr>
              <a:t>Shared Interests</a:t>
            </a:r>
            <a:endParaRPr sz="1600" b="1">
              <a:solidFill>
                <a:schemeClr val="lt1"/>
              </a:solidFill>
              <a:latin typeface="Montserrat"/>
              <a:ea typeface="Montserrat"/>
              <a:cs typeface="Montserrat"/>
              <a:sym typeface="Montserrat"/>
            </a:endParaRPr>
          </a:p>
          <a:p>
            <a:pPr marL="457200" lvl="0" indent="-330200" algn="ctr" rtl="0">
              <a:spcBef>
                <a:spcPts val="0"/>
              </a:spcBef>
              <a:spcAft>
                <a:spcPts val="0"/>
              </a:spcAft>
              <a:buClr>
                <a:schemeClr val="lt1"/>
              </a:buClr>
              <a:buSzPts val="1600"/>
              <a:buFont typeface="Montserrat"/>
              <a:buChar char="●"/>
            </a:pPr>
            <a:r>
              <a:rPr lang="en-US" sz="1600">
                <a:solidFill>
                  <a:schemeClr val="lt1"/>
                </a:solidFill>
                <a:latin typeface="Montserrat"/>
                <a:ea typeface="Montserrat"/>
                <a:cs typeface="Montserrat"/>
                <a:sym typeface="Montserrat"/>
              </a:rPr>
              <a:t>Rising electricity bills and affordability</a:t>
            </a:r>
            <a:endParaRPr sz="1600">
              <a:solidFill>
                <a:schemeClr val="lt1"/>
              </a:solidFill>
              <a:latin typeface="Montserrat"/>
              <a:ea typeface="Montserrat"/>
              <a:cs typeface="Montserrat"/>
              <a:sym typeface="Montserrat"/>
            </a:endParaRPr>
          </a:p>
          <a:p>
            <a:pPr marL="457200" lvl="0" indent="-330200" algn="ctr" rtl="0">
              <a:spcBef>
                <a:spcPts val="0"/>
              </a:spcBef>
              <a:spcAft>
                <a:spcPts val="0"/>
              </a:spcAft>
              <a:buClr>
                <a:schemeClr val="lt1"/>
              </a:buClr>
              <a:buSzPts val="1600"/>
              <a:buFont typeface="Montserrat"/>
              <a:buChar char="●"/>
            </a:pPr>
            <a:r>
              <a:rPr lang="en-US" sz="1600">
                <a:solidFill>
                  <a:schemeClr val="lt1"/>
                </a:solidFill>
                <a:latin typeface="Montserrat"/>
                <a:ea typeface="Montserrat"/>
                <a:cs typeface="Montserrat"/>
                <a:sym typeface="Montserrat"/>
              </a:rPr>
              <a:t>Relief measures (credits, rebates)</a:t>
            </a:r>
            <a:endParaRPr sz="1600">
              <a:solidFill>
                <a:schemeClr val="lt1"/>
              </a:solidFill>
              <a:latin typeface="Montserrat"/>
              <a:ea typeface="Montserrat"/>
              <a:cs typeface="Montserrat"/>
              <a:sym typeface="Montserrat"/>
            </a:endParaRPr>
          </a:p>
          <a:p>
            <a:pPr marL="457200" lvl="0" indent="-330200" algn="ctr" rtl="0">
              <a:spcBef>
                <a:spcPts val="0"/>
              </a:spcBef>
              <a:spcAft>
                <a:spcPts val="0"/>
              </a:spcAft>
              <a:buClr>
                <a:schemeClr val="lt1"/>
              </a:buClr>
              <a:buSzPts val="1600"/>
              <a:buFont typeface="Montserrat"/>
              <a:buChar char="●"/>
            </a:pPr>
            <a:r>
              <a:rPr lang="en-US" sz="1600">
                <a:solidFill>
                  <a:schemeClr val="lt1"/>
                </a:solidFill>
                <a:latin typeface="Montserrat"/>
                <a:ea typeface="Montserrat"/>
                <a:cs typeface="Montserrat"/>
                <a:sym typeface="Montserrat"/>
              </a:rPr>
              <a:t>Utility accountability &amp; scams</a:t>
            </a:r>
            <a:endParaRPr sz="1600">
              <a:solidFill>
                <a:schemeClr val="lt1"/>
              </a:solidFill>
              <a:latin typeface="Montserrat"/>
              <a:ea typeface="Montserrat"/>
              <a:cs typeface="Montserrat"/>
              <a:sym typeface="Montserrat"/>
            </a:endParaRPr>
          </a:p>
        </p:txBody>
      </p:sp>
      <p:sp>
        <p:nvSpPr>
          <p:cNvPr id="396" name="Google Shape;396;p38"/>
          <p:cNvSpPr txBox="1"/>
          <p:nvPr/>
        </p:nvSpPr>
        <p:spPr>
          <a:xfrm>
            <a:off x="7327700" y="1789834"/>
            <a:ext cx="4355400" cy="529200"/>
          </a:xfrm>
          <a:prstGeom prst="rect">
            <a:avLst/>
          </a:prstGeom>
          <a:solidFill>
            <a:srgbClr val="136D7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300" b="1">
                <a:solidFill>
                  <a:srgbClr val="FFFFFF"/>
                </a:solidFill>
                <a:latin typeface="Montserrat"/>
                <a:ea typeface="Montserrat"/>
                <a:cs typeface="Montserrat"/>
                <a:sym typeface="Montserrat"/>
              </a:rPr>
              <a:t>TOP THREE ENERGY HEADLINES FOR BOTH GROUPS, LAST 30 DAYS</a:t>
            </a:r>
            <a:endParaRPr sz="1300" b="1" i="0" u="none" strike="noStrike" cap="none">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300" b="1" i="1" u="none" strike="noStrike" cap="none">
              <a:solidFill>
                <a:srgbClr val="FFFFFF"/>
              </a:solidFill>
              <a:latin typeface="Arial"/>
              <a:ea typeface="Arial"/>
              <a:cs typeface="Arial"/>
              <a:sym typeface="Arial"/>
            </a:endParaRPr>
          </a:p>
          <a:p>
            <a:pPr marL="0" lvl="0" indent="0" algn="l" rtl="0">
              <a:spcBef>
                <a:spcPts val="0"/>
              </a:spcBef>
              <a:spcAft>
                <a:spcPts val="0"/>
              </a:spcAft>
              <a:buClr>
                <a:srgbClr val="000000"/>
              </a:buClr>
              <a:buSzPts val="900"/>
              <a:buFont typeface="Arial"/>
              <a:buNone/>
            </a:pPr>
            <a:endParaRPr sz="1500" b="1">
              <a:solidFill>
                <a:srgbClr val="FFFFFF"/>
              </a:solidFill>
            </a:endParaRPr>
          </a:p>
          <a:p>
            <a:pPr marL="457200" marR="0" lvl="0" indent="0" algn="l" rtl="0">
              <a:lnSpc>
                <a:spcPct val="115000"/>
              </a:lnSpc>
              <a:spcBef>
                <a:spcPts val="1200"/>
              </a:spcBef>
              <a:spcAft>
                <a:spcPts val="0"/>
              </a:spcAft>
              <a:buClr>
                <a:srgbClr val="000000"/>
              </a:buClr>
              <a:buSzPts val="1100"/>
              <a:buFont typeface="Arial"/>
              <a:buNone/>
            </a:pPr>
            <a:endParaRPr sz="1500" b="1">
              <a:solidFill>
                <a:srgbClr val="FFFFFF"/>
              </a:solidFill>
            </a:endParaRPr>
          </a:p>
          <a:p>
            <a:pPr marL="0" marR="0" lvl="0" indent="0" algn="l" rtl="0">
              <a:lnSpc>
                <a:spcPct val="100000"/>
              </a:lnSpc>
              <a:spcBef>
                <a:spcPts val="1200"/>
              </a:spcBef>
              <a:spcAft>
                <a:spcPts val="0"/>
              </a:spcAft>
              <a:buClr>
                <a:srgbClr val="000000"/>
              </a:buClr>
              <a:buSzPts val="900"/>
              <a:buFont typeface="Arial"/>
              <a:buNone/>
            </a:pPr>
            <a:endParaRPr sz="15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1500" b="1" i="0" u="none" strike="noStrike" cap="none">
              <a:solidFill>
                <a:srgbClr val="FFFFFF"/>
              </a:solidFill>
              <a:latin typeface="Arial"/>
              <a:ea typeface="Arial"/>
              <a:cs typeface="Arial"/>
              <a:sym typeface="Arial"/>
            </a:endParaRPr>
          </a:p>
        </p:txBody>
      </p:sp>
      <p:cxnSp>
        <p:nvCxnSpPr>
          <p:cNvPr id="397" name="Google Shape;397;p38"/>
          <p:cNvCxnSpPr/>
          <p:nvPr/>
        </p:nvCxnSpPr>
        <p:spPr>
          <a:xfrm flipH="1">
            <a:off x="1536825" y="2217143"/>
            <a:ext cx="446700" cy="811500"/>
          </a:xfrm>
          <a:prstGeom prst="straightConnector1">
            <a:avLst/>
          </a:prstGeom>
          <a:noFill/>
          <a:ln w="19050" cap="flat" cmpd="sng">
            <a:solidFill>
              <a:schemeClr val="dk1"/>
            </a:solidFill>
            <a:prstDash val="lgDash"/>
            <a:round/>
            <a:headEnd type="none" w="med" len="med"/>
            <a:tailEnd type="triangle" w="med" len="med"/>
          </a:ln>
        </p:spPr>
      </p:cxnSp>
      <p:cxnSp>
        <p:nvCxnSpPr>
          <p:cNvPr id="398" name="Google Shape;398;p38"/>
          <p:cNvCxnSpPr/>
          <p:nvPr/>
        </p:nvCxnSpPr>
        <p:spPr>
          <a:xfrm>
            <a:off x="4156425" y="2199893"/>
            <a:ext cx="454500" cy="811500"/>
          </a:xfrm>
          <a:prstGeom prst="straightConnector1">
            <a:avLst/>
          </a:prstGeom>
          <a:noFill/>
          <a:ln w="19050" cap="flat" cmpd="sng">
            <a:solidFill>
              <a:schemeClr val="dk1"/>
            </a:solidFill>
            <a:prstDash val="lgDash"/>
            <a:round/>
            <a:headEnd type="none" w="med" len="med"/>
            <a:tailEnd type="triangle" w="med" len="med"/>
          </a:ln>
        </p:spPr>
      </p:cxnSp>
      <p:sp>
        <p:nvSpPr>
          <p:cNvPr id="399" name="Google Shape;399;p38"/>
          <p:cNvSpPr txBox="1"/>
          <p:nvPr/>
        </p:nvSpPr>
        <p:spPr>
          <a:xfrm>
            <a:off x="3573600" y="3023212"/>
            <a:ext cx="2568000" cy="811500"/>
          </a:xfrm>
          <a:prstGeom prst="rect">
            <a:avLst/>
          </a:prstGeom>
          <a:solidFill>
            <a:srgbClr val="56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Montserrat"/>
                <a:ea typeface="Montserrat"/>
                <a:cs typeface="Montserrat"/>
                <a:sym typeface="Montserrat"/>
              </a:rPr>
              <a:t>Skeptical Persuadable Women</a:t>
            </a:r>
            <a:endParaRPr sz="1600" b="1">
              <a:solidFill>
                <a:schemeClr val="lt1"/>
              </a:solidFill>
              <a:latin typeface="Montserrat"/>
              <a:ea typeface="Montserrat"/>
              <a:cs typeface="Montserrat"/>
              <a:sym typeface="Montserrat"/>
            </a:endParaRPr>
          </a:p>
        </p:txBody>
      </p:sp>
      <p:sp>
        <p:nvSpPr>
          <p:cNvPr id="400" name="Google Shape;400;p38"/>
          <p:cNvSpPr txBox="1"/>
          <p:nvPr/>
        </p:nvSpPr>
        <p:spPr>
          <a:xfrm>
            <a:off x="3572850" y="3823838"/>
            <a:ext cx="2569500" cy="1923300"/>
          </a:xfrm>
          <a:prstGeom prst="rect">
            <a:avLst/>
          </a:prstGeom>
          <a:solidFill>
            <a:srgbClr val="DCF1EE"/>
          </a:solidFill>
          <a:ln>
            <a:noFill/>
          </a:ln>
        </p:spPr>
        <p:txBody>
          <a:bodyPr spcFirstLastPara="1" wrap="square" lIns="80300" tIns="80300" rIns="80300" bIns="80300" anchor="ctr" anchorCtr="0">
            <a:noAutofit/>
          </a:bodyPr>
          <a:lstStyle/>
          <a:p>
            <a:pPr marL="0" lvl="0" indent="0" algn="ctr" rtl="0">
              <a:spcBef>
                <a:spcPts val="0"/>
              </a:spcBef>
              <a:spcAft>
                <a:spcPts val="0"/>
              </a:spcAft>
              <a:buNone/>
            </a:pPr>
            <a:r>
              <a:rPr lang="en-US" b="1">
                <a:solidFill>
                  <a:schemeClr val="dk1"/>
                </a:solidFill>
                <a:latin typeface="Montserrat"/>
                <a:ea typeface="Montserrat"/>
                <a:cs typeface="Montserrat"/>
                <a:sym typeface="Montserrat"/>
              </a:rPr>
              <a:t>Tone: </a:t>
            </a:r>
            <a:r>
              <a:rPr lang="en-US">
                <a:solidFill>
                  <a:schemeClr val="dk1"/>
                </a:solidFill>
                <a:latin typeface="Montserrat"/>
                <a:ea typeface="Montserrat"/>
                <a:cs typeface="Montserrat"/>
                <a:sym typeface="Montserrat"/>
              </a:rPr>
              <a:t>concerned, critical, reactive</a:t>
            </a:r>
            <a:endParaRPr>
              <a:solidFill>
                <a:schemeClr val="dk1"/>
              </a:solidFill>
              <a:latin typeface="Montserrat"/>
              <a:ea typeface="Montserrat"/>
              <a:cs typeface="Montserrat"/>
              <a:sym typeface="Montserrat"/>
            </a:endParaRPr>
          </a:p>
          <a:p>
            <a:pPr marL="0" lvl="0" indent="0" algn="ctr" rtl="0">
              <a:spcBef>
                <a:spcPts val="0"/>
              </a:spcBef>
              <a:spcAft>
                <a:spcPts val="0"/>
              </a:spcAft>
              <a:buNone/>
            </a:pPr>
            <a:endParaRPr>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a:solidFill>
                  <a:schemeClr val="dk1"/>
                </a:solidFill>
                <a:latin typeface="Montserrat"/>
                <a:ea typeface="Montserrat"/>
                <a:cs typeface="Montserrat"/>
                <a:sym typeface="Montserrat"/>
              </a:rPr>
              <a:t>Focus on</a:t>
            </a:r>
            <a:r>
              <a:rPr lang="en-US" b="1">
                <a:solidFill>
                  <a:schemeClr val="dk1"/>
                </a:solidFill>
                <a:latin typeface="Montserrat"/>
                <a:ea typeface="Montserrat"/>
                <a:cs typeface="Montserrat"/>
                <a:sym typeface="Montserrat"/>
              </a:rPr>
              <a:t> </a:t>
            </a:r>
            <a:r>
              <a:rPr lang="en-US" b="1" i="1">
                <a:solidFill>
                  <a:schemeClr val="dk1"/>
                </a:solidFill>
                <a:latin typeface="Montserrat"/>
                <a:ea typeface="Montserrat"/>
                <a:cs typeface="Montserrat"/>
                <a:sym typeface="Montserrat"/>
              </a:rPr>
              <a:t>bill shock, political blame, </a:t>
            </a:r>
            <a:r>
              <a:rPr lang="en-US" i="1">
                <a:solidFill>
                  <a:schemeClr val="dk1"/>
                </a:solidFill>
                <a:latin typeface="Montserrat"/>
                <a:ea typeface="Montserrat"/>
                <a:cs typeface="Montserrat"/>
                <a:sym typeface="Montserrat"/>
              </a:rPr>
              <a:t>and</a:t>
            </a:r>
            <a:r>
              <a:rPr lang="en-US" b="1" i="1">
                <a:solidFill>
                  <a:schemeClr val="dk1"/>
                </a:solidFill>
                <a:latin typeface="Montserrat"/>
                <a:ea typeface="Montserrat"/>
                <a:cs typeface="Montserrat"/>
                <a:sym typeface="Montserrat"/>
              </a:rPr>
              <a:t> clean energy controversies</a:t>
            </a:r>
            <a:endParaRPr sz="1817" b="1">
              <a:latin typeface="Montserrat"/>
              <a:ea typeface="Montserrat"/>
              <a:cs typeface="Montserrat"/>
              <a:sym typeface="Montserrat"/>
            </a:endParaRPr>
          </a:p>
        </p:txBody>
      </p:sp>
      <p:sp>
        <p:nvSpPr>
          <p:cNvPr id="401" name="Google Shape;401;p38"/>
          <p:cNvSpPr txBox="1"/>
          <p:nvPr/>
        </p:nvSpPr>
        <p:spPr>
          <a:xfrm>
            <a:off x="260450" y="3044475"/>
            <a:ext cx="2569500" cy="770700"/>
          </a:xfrm>
          <a:prstGeom prst="rect">
            <a:avLst/>
          </a:prstGeom>
          <a:solidFill>
            <a:srgbClr val="8586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1"/>
                </a:solidFill>
                <a:latin typeface="Montserrat"/>
                <a:ea typeface="Montserrat"/>
                <a:cs typeface="Montserrat"/>
                <a:sym typeface="Montserrat"/>
              </a:rPr>
              <a:t>Family First </a:t>
            </a:r>
            <a:endParaRPr sz="1700" b="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700" b="1">
                <a:solidFill>
                  <a:schemeClr val="lt1"/>
                </a:solidFill>
                <a:latin typeface="Montserrat"/>
                <a:ea typeface="Montserrat"/>
                <a:cs typeface="Montserrat"/>
                <a:sym typeface="Montserrat"/>
              </a:rPr>
              <a:t>Affluent</a:t>
            </a:r>
            <a:endParaRPr sz="1700" b="1">
              <a:solidFill>
                <a:schemeClr val="lt1"/>
              </a:solidFill>
              <a:latin typeface="Montserrat"/>
              <a:ea typeface="Montserrat"/>
              <a:cs typeface="Montserrat"/>
              <a:sym typeface="Montserrat"/>
            </a:endParaRPr>
          </a:p>
        </p:txBody>
      </p:sp>
      <p:sp>
        <p:nvSpPr>
          <p:cNvPr id="402" name="Google Shape;402;p38"/>
          <p:cNvSpPr txBox="1"/>
          <p:nvPr/>
        </p:nvSpPr>
        <p:spPr>
          <a:xfrm>
            <a:off x="261200" y="3815175"/>
            <a:ext cx="2568000" cy="1923300"/>
          </a:xfrm>
          <a:prstGeom prst="rect">
            <a:avLst/>
          </a:prstGeom>
          <a:solidFill>
            <a:srgbClr val="E7E6E6"/>
          </a:solidFill>
          <a:ln>
            <a:noFill/>
          </a:ln>
        </p:spPr>
        <p:txBody>
          <a:bodyPr spcFirstLastPara="1" wrap="square" lIns="80300" tIns="80300" rIns="80300" bIns="80300" anchor="ctr" anchorCtr="0">
            <a:noAutofit/>
          </a:bodyPr>
          <a:lstStyle/>
          <a:p>
            <a:pPr marL="0" lvl="0" indent="0" algn="ctr" rtl="0">
              <a:spcBef>
                <a:spcPts val="0"/>
              </a:spcBef>
              <a:spcAft>
                <a:spcPts val="0"/>
              </a:spcAft>
              <a:buNone/>
            </a:pPr>
            <a:r>
              <a:rPr lang="en-US" b="1">
                <a:solidFill>
                  <a:schemeClr val="dk1"/>
                </a:solidFill>
                <a:latin typeface="Montserrat"/>
                <a:ea typeface="Montserrat"/>
                <a:cs typeface="Montserrat"/>
                <a:sym typeface="Montserrat"/>
              </a:rPr>
              <a:t>Tone: </a:t>
            </a:r>
            <a:r>
              <a:rPr lang="en-US">
                <a:solidFill>
                  <a:schemeClr val="dk1"/>
                </a:solidFill>
                <a:latin typeface="Montserrat"/>
                <a:ea typeface="Montserrat"/>
                <a:cs typeface="Montserrat"/>
                <a:sym typeface="Montserrat"/>
              </a:rPr>
              <a:t>informed, evaluative, accountability-focused</a:t>
            </a:r>
            <a:endParaRPr>
              <a:solidFill>
                <a:schemeClr val="dk1"/>
              </a:solidFill>
              <a:latin typeface="Montserrat"/>
              <a:ea typeface="Montserrat"/>
              <a:cs typeface="Montserrat"/>
              <a:sym typeface="Montserrat"/>
            </a:endParaRPr>
          </a:p>
          <a:p>
            <a:pPr marL="0" lvl="0" indent="0" algn="ctr" rtl="0">
              <a:spcBef>
                <a:spcPts val="0"/>
              </a:spcBef>
              <a:spcAft>
                <a:spcPts val="0"/>
              </a:spcAft>
              <a:buNone/>
            </a:pPr>
            <a:endParaRPr>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a:solidFill>
                  <a:schemeClr val="dk1"/>
                </a:solidFill>
                <a:latin typeface="Montserrat"/>
                <a:ea typeface="Montserrat"/>
                <a:cs typeface="Montserrat"/>
                <a:sym typeface="Montserrat"/>
              </a:rPr>
              <a:t>Focus on </a:t>
            </a:r>
            <a:r>
              <a:rPr lang="en-US" b="1" i="1">
                <a:solidFill>
                  <a:schemeClr val="dk1"/>
                </a:solidFill>
                <a:latin typeface="Montserrat"/>
                <a:ea typeface="Montserrat"/>
                <a:cs typeface="Montserrat"/>
                <a:sym typeface="Montserrat"/>
              </a:rPr>
              <a:t>utility mismanagement, consumer protections, </a:t>
            </a:r>
            <a:r>
              <a:rPr lang="en-US" i="1">
                <a:solidFill>
                  <a:schemeClr val="dk1"/>
                </a:solidFill>
                <a:latin typeface="Montserrat"/>
                <a:ea typeface="Montserrat"/>
                <a:cs typeface="Montserrat"/>
                <a:sym typeface="Montserrat"/>
              </a:rPr>
              <a:t>and</a:t>
            </a:r>
            <a:r>
              <a:rPr lang="en-US" b="1" i="1">
                <a:solidFill>
                  <a:schemeClr val="dk1"/>
                </a:solidFill>
                <a:latin typeface="Montserrat"/>
                <a:ea typeface="Montserrat"/>
                <a:cs typeface="Montserrat"/>
                <a:sym typeface="Montserrat"/>
              </a:rPr>
              <a:t> infrastructure reform</a:t>
            </a:r>
            <a:endParaRPr sz="1317" i="1">
              <a:latin typeface="Montserrat"/>
              <a:ea typeface="Montserrat"/>
              <a:cs typeface="Montserrat"/>
              <a:sym typeface="Montserrat"/>
            </a:endParaRPr>
          </a:p>
        </p:txBody>
      </p:sp>
      <p:pic>
        <p:nvPicPr>
          <p:cNvPr id="403" name="Google Shape;403;p38" title="Screenshot 2025-09-21 at 9.03.00 PM.png"/>
          <p:cNvPicPr preferRelativeResize="0"/>
          <p:nvPr/>
        </p:nvPicPr>
        <p:blipFill>
          <a:blip r:embed="rId4">
            <a:alphaModFix/>
          </a:blip>
          <a:stretch>
            <a:fillRect/>
          </a:stretch>
        </p:blipFill>
        <p:spPr>
          <a:xfrm>
            <a:off x="7327702" y="2589124"/>
            <a:ext cx="4630851" cy="811500"/>
          </a:xfrm>
          <a:prstGeom prst="rect">
            <a:avLst/>
          </a:prstGeom>
          <a:noFill/>
          <a:ln>
            <a:noFill/>
          </a:ln>
        </p:spPr>
      </p:pic>
      <p:pic>
        <p:nvPicPr>
          <p:cNvPr id="404" name="Google Shape;404;p38" title="Screenshot 2025-09-21 at 9.03.07 PM.png"/>
          <p:cNvPicPr preferRelativeResize="0"/>
          <p:nvPr/>
        </p:nvPicPr>
        <p:blipFill>
          <a:blip r:embed="rId5">
            <a:alphaModFix/>
          </a:blip>
          <a:stretch>
            <a:fillRect/>
          </a:stretch>
        </p:blipFill>
        <p:spPr>
          <a:xfrm>
            <a:off x="7450043" y="3670685"/>
            <a:ext cx="4637033" cy="529200"/>
          </a:xfrm>
          <a:prstGeom prst="rect">
            <a:avLst/>
          </a:prstGeom>
          <a:noFill/>
          <a:ln>
            <a:noFill/>
          </a:ln>
        </p:spPr>
      </p:pic>
      <p:pic>
        <p:nvPicPr>
          <p:cNvPr id="405" name="Google Shape;405;p38" title="Screenshot 2025-09-21 at 9.03.15 PM.png"/>
          <p:cNvPicPr preferRelativeResize="0"/>
          <p:nvPr/>
        </p:nvPicPr>
        <p:blipFill>
          <a:blip r:embed="rId6">
            <a:alphaModFix/>
          </a:blip>
          <a:stretch>
            <a:fillRect/>
          </a:stretch>
        </p:blipFill>
        <p:spPr>
          <a:xfrm>
            <a:off x="7731674" y="4609988"/>
            <a:ext cx="4355401" cy="468987"/>
          </a:xfrm>
          <a:prstGeom prst="rect">
            <a:avLst/>
          </a:prstGeom>
          <a:noFill/>
          <a:ln>
            <a:noFill/>
          </a:ln>
        </p:spPr>
      </p:pic>
      <p:sp>
        <p:nvSpPr>
          <p:cNvPr id="406" name="Google Shape;406;p38"/>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9"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413" name="Google Shape;413;p39"/>
          <p:cNvSpPr txBox="1">
            <a:spLocks noGrp="1"/>
          </p:cNvSpPr>
          <p:nvPr>
            <p:ph type="body" idx="1"/>
          </p:nvPr>
        </p:nvSpPr>
        <p:spPr>
          <a:xfrm>
            <a:off x="3041450" y="31900"/>
            <a:ext cx="9032700" cy="6894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None/>
            </a:pPr>
            <a:r>
              <a:rPr lang="en-US" sz="3500">
                <a:solidFill>
                  <a:schemeClr val="lt1"/>
                </a:solidFill>
                <a:latin typeface="Calibri"/>
                <a:ea typeface="Calibri"/>
                <a:cs typeface="Calibri"/>
                <a:sym typeface="Calibri"/>
              </a:rPr>
              <a:t>According to Recent Poll: Most Important Issue for GOP is Taxes; Dems is Ethics in Govt, Closely Followed by Health Care &amp; Taxes</a:t>
            </a:r>
            <a:endParaRPr sz="3500">
              <a:solidFill>
                <a:schemeClr val="lt1"/>
              </a:solidFill>
              <a:latin typeface="Calibri"/>
              <a:ea typeface="Calibri"/>
              <a:cs typeface="Calibri"/>
              <a:sym typeface="Calibri"/>
            </a:endParaRPr>
          </a:p>
        </p:txBody>
      </p:sp>
      <p:pic>
        <p:nvPicPr>
          <p:cNvPr id="414" name="Google Shape;414;p39" title="Points scored"/>
          <p:cNvPicPr preferRelativeResize="0"/>
          <p:nvPr/>
        </p:nvPicPr>
        <p:blipFill>
          <a:blip r:embed="rId4">
            <a:alphaModFix/>
          </a:blip>
          <a:stretch>
            <a:fillRect/>
          </a:stretch>
        </p:blipFill>
        <p:spPr>
          <a:xfrm>
            <a:off x="354050" y="2111188"/>
            <a:ext cx="3467949" cy="2996926"/>
          </a:xfrm>
          <a:prstGeom prst="rect">
            <a:avLst/>
          </a:prstGeom>
          <a:noFill/>
          <a:ln>
            <a:noFill/>
          </a:ln>
        </p:spPr>
      </p:pic>
      <p:pic>
        <p:nvPicPr>
          <p:cNvPr id="415" name="Google Shape;415;p39"/>
          <p:cNvPicPr preferRelativeResize="0"/>
          <p:nvPr/>
        </p:nvPicPr>
        <p:blipFill>
          <a:blip r:embed="rId5">
            <a:alphaModFix/>
          </a:blip>
          <a:stretch>
            <a:fillRect/>
          </a:stretch>
        </p:blipFill>
        <p:spPr>
          <a:xfrm>
            <a:off x="4510875" y="2235013"/>
            <a:ext cx="3209299" cy="2952375"/>
          </a:xfrm>
          <a:prstGeom prst="rect">
            <a:avLst/>
          </a:prstGeom>
          <a:noFill/>
          <a:ln>
            <a:noFill/>
          </a:ln>
        </p:spPr>
      </p:pic>
      <p:sp>
        <p:nvSpPr>
          <p:cNvPr id="416" name="Google Shape;416;p39"/>
          <p:cNvSpPr txBox="1"/>
          <p:nvPr/>
        </p:nvSpPr>
        <p:spPr>
          <a:xfrm>
            <a:off x="567150" y="860200"/>
            <a:ext cx="11057700" cy="5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Libre Franklin"/>
                <a:ea typeface="Libre Franklin"/>
                <a:cs typeface="Libre Franklin"/>
                <a:sym typeface="Libre Franklin"/>
              </a:rPr>
              <a:t>Which is the most important issue to you in deciding who to vote for in the election for governor? taxes, inflation, immigration, crime, unemployment, health care, schools, electricity costs, affordable housing, mass transit, or ethics in government? </a:t>
            </a:r>
            <a:r>
              <a:rPr lang="en-US" i="1">
                <a:latin typeface="Libre Franklin"/>
                <a:ea typeface="Libre Franklin"/>
                <a:cs typeface="Libre Franklin"/>
                <a:sym typeface="Libre Franklin"/>
              </a:rPr>
              <a:t>(top 5 issues below)</a:t>
            </a:r>
            <a:endParaRPr i="1">
              <a:latin typeface="Libre Franklin"/>
              <a:ea typeface="Libre Franklin"/>
              <a:cs typeface="Libre Franklin"/>
              <a:sym typeface="Libre Franklin"/>
            </a:endParaRPr>
          </a:p>
        </p:txBody>
      </p:sp>
      <p:sp>
        <p:nvSpPr>
          <p:cNvPr id="417" name="Google Shape;417;p39"/>
          <p:cNvSpPr txBox="1"/>
          <p:nvPr/>
        </p:nvSpPr>
        <p:spPr>
          <a:xfrm>
            <a:off x="0" y="1670605"/>
            <a:ext cx="42753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CB333B"/>
                </a:solidFill>
                <a:latin typeface="Montserrat"/>
                <a:ea typeface="Montserrat"/>
                <a:cs typeface="Montserrat"/>
                <a:sym typeface="Montserrat"/>
              </a:rPr>
              <a:t>REP</a:t>
            </a:r>
            <a:endParaRPr sz="1800">
              <a:solidFill>
                <a:srgbClr val="CB333B"/>
              </a:solidFill>
              <a:latin typeface="Montserrat"/>
              <a:ea typeface="Montserrat"/>
              <a:cs typeface="Montserrat"/>
              <a:sym typeface="Montserrat"/>
            </a:endParaRPr>
          </a:p>
        </p:txBody>
      </p:sp>
      <p:sp>
        <p:nvSpPr>
          <p:cNvPr id="418" name="Google Shape;418;p39"/>
          <p:cNvSpPr txBox="1"/>
          <p:nvPr/>
        </p:nvSpPr>
        <p:spPr>
          <a:xfrm>
            <a:off x="3944725" y="1758655"/>
            <a:ext cx="42753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0094BE"/>
                </a:solidFill>
                <a:latin typeface="Montserrat"/>
                <a:ea typeface="Montserrat"/>
                <a:cs typeface="Montserrat"/>
                <a:sym typeface="Montserrat"/>
              </a:rPr>
              <a:t>DEM</a:t>
            </a:r>
            <a:endParaRPr sz="1800">
              <a:solidFill>
                <a:srgbClr val="0094BE"/>
              </a:solidFill>
              <a:latin typeface="Montserrat"/>
              <a:ea typeface="Montserrat"/>
              <a:cs typeface="Montserrat"/>
              <a:sym typeface="Montserrat"/>
            </a:endParaRPr>
          </a:p>
        </p:txBody>
      </p:sp>
      <p:sp>
        <p:nvSpPr>
          <p:cNvPr id="419" name="Google Shape;419;p39"/>
          <p:cNvSpPr txBox="1"/>
          <p:nvPr/>
        </p:nvSpPr>
        <p:spPr>
          <a:xfrm>
            <a:off x="0" y="6553200"/>
            <a:ext cx="7937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000000"/>
                </a:solidFill>
                <a:highlight>
                  <a:srgbClr val="FFFFFF"/>
                </a:highlight>
              </a:rPr>
              <a:t>Source: </a:t>
            </a:r>
            <a:r>
              <a:rPr lang="en-US" sz="1000" i="1" u="sng">
                <a:solidFill>
                  <a:schemeClr val="hlink"/>
                </a:solidFill>
                <a:highlight>
                  <a:srgbClr val="FFFFFF"/>
                </a:highlight>
                <a:hlinkClick r:id="rId6"/>
              </a:rPr>
              <a:t>Q</a:t>
            </a:r>
            <a:r>
              <a:rPr lang="en-US" sz="1000" i="1" u="sng">
                <a:solidFill>
                  <a:schemeClr val="hlink"/>
                </a:solidFill>
                <a:highlight>
                  <a:srgbClr val="FFFFFF"/>
                </a:highlight>
                <a:hlinkClick r:id="rId6"/>
              </a:rPr>
              <a:t>uinnipiac University</a:t>
            </a:r>
            <a:endParaRPr sz="1000" i="1">
              <a:solidFill>
                <a:srgbClr val="000000"/>
              </a:solidFill>
              <a:highlight>
                <a:srgbClr val="FFFFFF"/>
              </a:highlight>
            </a:endParaRPr>
          </a:p>
        </p:txBody>
      </p:sp>
      <p:sp>
        <p:nvSpPr>
          <p:cNvPr id="420" name="Google Shape;420;p39"/>
          <p:cNvSpPr/>
          <p:nvPr/>
        </p:nvSpPr>
        <p:spPr>
          <a:xfrm>
            <a:off x="453300" y="2349638"/>
            <a:ext cx="3321600" cy="875700"/>
          </a:xfrm>
          <a:prstGeom prst="rect">
            <a:avLst/>
          </a:prstGeom>
          <a:noFill/>
          <a:ln w="38100" cap="flat" cmpd="sng">
            <a:solidFill>
              <a:srgbClr val="CB33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1" name="Google Shape;421;p39"/>
          <p:cNvSpPr/>
          <p:nvPr/>
        </p:nvSpPr>
        <p:spPr>
          <a:xfrm>
            <a:off x="4527025" y="2401913"/>
            <a:ext cx="3139200" cy="1223400"/>
          </a:xfrm>
          <a:prstGeom prst="rect">
            <a:avLst/>
          </a:prstGeom>
          <a:noFill/>
          <a:ln w="38100" cap="flat" cmpd="sng">
            <a:solidFill>
              <a:srgbClr val="0094B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Libre Franklin"/>
              <a:ea typeface="Libre Franklin"/>
              <a:cs typeface="Libre Franklin"/>
              <a:sym typeface="Libre Franklin"/>
            </a:endParaRPr>
          </a:p>
        </p:txBody>
      </p:sp>
      <p:sp>
        <p:nvSpPr>
          <p:cNvPr id="422" name="Google Shape;422;p39"/>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pic>
        <p:nvPicPr>
          <p:cNvPr id="423" name="Google Shape;423;p39" title="Points scored"/>
          <p:cNvPicPr preferRelativeResize="0"/>
          <p:nvPr/>
        </p:nvPicPr>
        <p:blipFill>
          <a:blip r:embed="rId7">
            <a:alphaModFix/>
          </a:blip>
          <a:stretch>
            <a:fillRect/>
          </a:stretch>
        </p:blipFill>
        <p:spPr>
          <a:xfrm>
            <a:off x="7955750" y="2235013"/>
            <a:ext cx="4066491" cy="2952375"/>
          </a:xfrm>
          <a:prstGeom prst="rect">
            <a:avLst/>
          </a:prstGeom>
          <a:noFill/>
          <a:ln>
            <a:noFill/>
          </a:ln>
        </p:spPr>
      </p:pic>
      <p:sp>
        <p:nvSpPr>
          <p:cNvPr id="424" name="Google Shape;424;p39"/>
          <p:cNvSpPr txBox="1"/>
          <p:nvPr/>
        </p:nvSpPr>
        <p:spPr>
          <a:xfrm>
            <a:off x="8126300" y="1758655"/>
            <a:ext cx="42753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858685"/>
                </a:solidFill>
                <a:latin typeface="Montserrat"/>
                <a:ea typeface="Montserrat"/>
                <a:cs typeface="Montserrat"/>
                <a:sym typeface="Montserrat"/>
              </a:rPr>
              <a:t>IND</a:t>
            </a:r>
            <a:endParaRPr sz="1800">
              <a:solidFill>
                <a:srgbClr val="858685"/>
              </a:solidFill>
              <a:latin typeface="Montserrat"/>
              <a:ea typeface="Montserrat"/>
              <a:cs typeface="Montserrat"/>
              <a:sym typeface="Montserrat"/>
            </a:endParaRPr>
          </a:p>
        </p:txBody>
      </p:sp>
      <p:sp>
        <p:nvSpPr>
          <p:cNvPr id="425" name="Google Shape;425;p39"/>
          <p:cNvSpPr/>
          <p:nvPr/>
        </p:nvSpPr>
        <p:spPr>
          <a:xfrm>
            <a:off x="8315025" y="2470375"/>
            <a:ext cx="3617100" cy="304800"/>
          </a:xfrm>
          <a:prstGeom prst="rect">
            <a:avLst/>
          </a:prstGeom>
          <a:noFill/>
          <a:ln w="28575" cap="flat" cmpd="sng">
            <a:solidFill>
              <a:srgbClr val="CB333B"/>
            </a:solidFill>
            <a:prstDash val="solid"/>
            <a:round/>
            <a:headEnd type="none" w="sm" len="sm"/>
            <a:tailEnd type="none" w="sm" len="sm"/>
          </a:ln>
        </p:spPr>
        <p:txBody>
          <a:bodyPr spcFirstLastPara="1" wrap="square" lIns="50850" tIns="50850" rIns="50850" bIns="50850" anchor="ctr" anchorCtr="0">
            <a:noAutofit/>
          </a:bodyPr>
          <a:lstStyle/>
          <a:p>
            <a:pPr marL="0" lvl="0" indent="0" algn="ctr" rtl="0">
              <a:spcBef>
                <a:spcPts val="0"/>
              </a:spcBef>
              <a:spcAft>
                <a:spcPts val="0"/>
              </a:spcAft>
              <a:buNone/>
            </a:pPr>
            <a:endParaRPr sz="778">
              <a:latin typeface="Libre Franklin"/>
              <a:ea typeface="Libre Franklin"/>
              <a:cs typeface="Libre Franklin"/>
              <a:sym typeface="Libre Franklin"/>
            </a:endParaRPr>
          </a:p>
        </p:txBody>
      </p:sp>
      <p:sp>
        <p:nvSpPr>
          <p:cNvPr id="426" name="Google Shape;426;p39"/>
          <p:cNvSpPr/>
          <p:nvPr/>
        </p:nvSpPr>
        <p:spPr>
          <a:xfrm>
            <a:off x="8315025" y="2893350"/>
            <a:ext cx="1747200" cy="304800"/>
          </a:xfrm>
          <a:prstGeom prst="rect">
            <a:avLst/>
          </a:prstGeom>
          <a:noFill/>
          <a:ln w="28575" cap="flat" cmpd="sng">
            <a:solidFill>
              <a:srgbClr val="0094BE"/>
            </a:solidFill>
            <a:prstDash val="solid"/>
            <a:round/>
            <a:headEnd type="none" w="sm" len="sm"/>
            <a:tailEnd type="none" w="sm" len="sm"/>
          </a:ln>
        </p:spPr>
        <p:txBody>
          <a:bodyPr spcFirstLastPara="1" wrap="square" lIns="50850" tIns="50850" rIns="50850" bIns="50850" anchor="ctr" anchorCtr="0">
            <a:noAutofit/>
          </a:bodyPr>
          <a:lstStyle/>
          <a:p>
            <a:pPr marL="0" lvl="0" indent="0" algn="ctr" rtl="0">
              <a:spcBef>
                <a:spcPts val="0"/>
              </a:spcBef>
              <a:spcAft>
                <a:spcPts val="0"/>
              </a:spcAft>
              <a:buNone/>
            </a:pPr>
            <a:endParaRPr sz="778">
              <a:latin typeface="Libre Franklin"/>
              <a:ea typeface="Libre Franklin"/>
              <a:cs typeface="Libre Franklin"/>
              <a:sym typeface="Libre Franklin"/>
            </a:endParaRPr>
          </a:p>
        </p:txBody>
      </p:sp>
      <p:sp>
        <p:nvSpPr>
          <p:cNvPr id="427" name="Google Shape;427;p39"/>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0"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434" name="Google Shape;434;p40"/>
          <p:cNvSpPr txBox="1">
            <a:spLocks noGrp="1"/>
          </p:cNvSpPr>
          <p:nvPr>
            <p:ph type="body" idx="1"/>
          </p:nvPr>
        </p:nvSpPr>
        <p:spPr>
          <a:xfrm>
            <a:off x="3041450" y="31900"/>
            <a:ext cx="9032700" cy="689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3500">
                <a:solidFill>
                  <a:schemeClr val="lt1"/>
                </a:solidFill>
                <a:latin typeface="Calibri"/>
                <a:ea typeface="Calibri"/>
                <a:cs typeface="Calibri"/>
                <a:sym typeface="Calibri"/>
              </a:rPr>
              <a:t>The Battleground: Independents</a:t>
            </a:r>
            <a:endParaRPr sz="3500">
              <a:solidFill>
                <a:schemeClr val="lt1"/>
              </a:solidFill>
              <a:latin typeface="Calibri"/>
              <a:ea typeface="Calibri"/>
              <a:cs typeface="Calibri"/>
              <a:sym typeface="Calibri"/>
            </a:endParaRPr>
          </a:p>
        </p:txBody>
      </p:sp>
      <p:sp>
        <p:nvSpPr>
          <p:cNvPr id="435" name="Google Shape;435;p40"/>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pic>
        <p:nvPicPr>
          <p:cNvPr id="436" name="Google Shape;436;p40" title="Screenshot 2025-09-21 at 8.58.05 PM.png"/>
          <p:cNvPicPr preferRelativeResize="0"/>
          <p:nvPr/>
        </p:nvPicPr>
        <p:blipFill rotWithShape="1">
          <a:blip r:embed="rId4">
            <a:alphaModFix/>
          </a:blip>
          <a:srcRect l="1579" r="1502"/>
          <a:stretch/>
        </p:blipFill>
        <p:spPr>
          <a:xfrm>
            <a:off x="414551" y="4352252"/>
            <a:ext cx="11146199" cy="1629805"/>
          </a:xfrm>
          <a:prstGeom prst="rect">
            <a:avLst/>
          </a:prstGeom>
          <a:noFill/>
          <a:ln>
            <a:noFill/>
          </a:ln>
        </p:spPr>
      </p:pic>
      <p:sp>
        <p:nvSpPr>
          <p:cNvPr id="437" name="Google Shape;437;p40"/>
          <p:cNvSpPr txBox="1"/>
          <p:nvPr/>
        </p:nvSpPr>
        <p:spPr>
          <a:xfrm>
            <a:off x="789600" y="2509738"/>
            <a:ext cx="10612800" cy="10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i="1">
                <a:latin typeface="Libre Franklin"/>
                <a:ea typeface="Libre Franklin"/>
                <a:cs typeface="Libre Franklin"/>
                <a:sym typeface="Libre Franklin"/>
              </a:rPr>
              <a:t>If the Governor’s race were held today, party loyalty is strong on both sides: 90% of Republicans back Ciattarelli and 93% of Democrats back Sherrill. </a:t>
            </a:r>
            <a:r>
              <a:rPr lang="en-US" sz="1800" b="1" i="1">
                <a:latin typeface="Libre Franklin"/>
                <a:ea typeface="Libre Franklin"/>
                <a:cs typeface="Libre Franklin"/>
                <a:sym typeface="Libre Franklin"/>
              </a:rPr>
              <a:t>The real divide emerges among Independents, with 45% supporting Sherrill and 41% supporting Ciattarelli.</a:t>
            </a:r>
            <a:endParaRPr sz="1800" b="1" i="1">
              <a:latin typeface="Libre Franklin"/>
              <a:ea typeface="Libre Franklin"/>
              <a:cs typeface="Libre Franklin"/>
              <a:sym typeface="Libre Franklin"/>
            </a:endParaRPr>
          </a:p>
        </p:txBody>
      </p:sp>
      <p:sp>
        <p:nvSpPr>
          <p:cNvPr id="438" name="Google Shape;438;p40"/>
          <p:cNvSpPr/>
          <p:nvPr/>
        </p:nvSpPr>
        <p:spPr>
          <a:xfrm>
            <a:off x="8241350" y="4802150"/>
            <a:ext cx="3448500" cy="101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39" name="Google Shape;439;p40"/>
          <p:cNvSpPr txBox="1"/>
          <p:nvPr/>
        </p:nvSpPr>
        <p:spPr>
          <a:xfrm>
            <a:off x="2693200" y="3736910"/>
            <a:ext cx="6588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1"/>
                </a:solidFill>
                <a:latin typeface="Libre Franklin"/>
                <a:ea typeface="Libre Franklin"/>
                <a:cs typeface="Libre Franklin"/>
                <a:sym typeface="Libre Franklin"/>
              </a:rPr>
              <a:t>Likely Voters - NJ Governor’s Race</a:t>
            </a:r>
            <a:endParaRPr/>
          </a:p>
        </p:txBody>
      </p:sp>
      <p:sp>
        <p:nvSpPr>
          <p:cNvPr id="440" name="Google Shape;440;p40"/>
          <p:cNvSpPr txBox="1"/>
          <p:nvPr/>
        </p:nvSpPr>
        <p:spPr>
          <a:xfrm>
            <a:off x="0" y="6553200"/>
            <a:ext cx="7937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000000"/>
                </a:solidFill>
                <a:highlight>
                  <a:srgbClr val="FFFFFF"/>
                </a:highlight>
              </a:rPr>
              <a:t>Source: </a:t>
            </a:r>
            <a:r>
              <a:rPr lang="en-US" sz="1000" i="1" u="sng">
                <a:solidFill>
                  <a:schemeClr val="hlink"/>
                </a:solidFill>
                <a:highlight>
                  <a:srgbClr val="FFFFFF"/>
                </a:highlight>
                <a:hlinkClick r:id="rId5"/>
              </a:rPr>
              <a:t>Quinnipiac University</a:t>
            </a:r>
            <a:endParaRPr sz="1000" i="1">
              <a:solidFill>
                <a:srgbClr val="000000"/>
              </a:solidFill>
              <a:highlight>
                <a:srgbClr val="FFFFFF"/>
              </a:highlight>
            </a:endParaRPr>
          </a:p>
        </p:txBody>
      </p:sp>
      <p:sp>
        <p:nvSpPr>
          <p:cNvPr id="441" name="Google Shape;441;p40"/>
          <p:cNvSpPr/>
          <p:nvPr/>
        </p:nvSpPr>
        <p:spPr>
          <a:xfrm>
            <a:off x="5696250" y="2181675"/>
            <a:ext cx="233400" cy="304800"/>
          </a:xfrm>
          <a:prstGeom prst="downArrow">
            <a:avLst>
              <a:gd name="adj1" fmla="val 53423"/>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42" name="Google Shape;442;p40"/>
          <p:cNvSpPr txBox="1"/>
          <p:nvPr/>
        </p:nvSpPr>
        <p:spPr>
          <a:xfrm>
            <a:off x="132000" y="796275"/>
            <a:ext cx="11840400" cy="1385400"/>
          </a:xfrm>
          <a:prstGeom prst="rect">
            <a:avLst/>
          </a:prstGeom>
          <a:solidFill>
            <a:srgbClr val="2F5D61">
              <a:alpha val="22150"/>
            </a:srgbClr>
          </a:solidFill>
          <a:ln w="9525" cap="flat" cmpd="sng">
            <a:solidFill>
              <a:srgbClr val="2F5D6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a:solidFill>
                  <a:schemeClr val="dk1"/>
                </a:solidFill>
                <a:latin typeface="Libre Franklin"/>
                <a:ea typeface="Libre Franklin"/>
                <a:cs typeface="Libre Franklin"/>
                <a:sym typeface="Libre Franklin"/>
              </a:rPr>
              <a:t>Statewide Total  (If Elections Were Being Held Today)</a:t>
            </a:r>
            <a:endParaRPr sz="1800" b="1" u="sng">
              <a:solidFill>
                <a:schemeClr val="dk1"/>
              </a:solidFill>
              <a:latin typeface="Libre Franklin"/>
              <a:ea typeface="Libre Franklin"/>
              <a:cs typeface="Libre Franklin"/>
              <a:sym typeface="Libre Franklin"/>
            </a:endParaRPr>
          </a:p>
          <a:p>
            <a:pPr marL="0" lvl="0" indent="0" algn="ctr" rtl="0">
              <a:spcBef>
                <a:spcPts val="0"/>
              </a:spcBef>
              <a:spcAft>
                <a:spcPts val="0"/>
              </a:spcAft>
              <a:buNone/>
            </a:pPr>
            <a:endParaRPr sz="1800">
              <a:solidFill>
                <a:schemeClr val="dk1"/>
              </a:solidFill>
              <a:latin typeface="Libre Franklin"/>
              <a:ea typeface="Libre Franklin"/>
              <a:cs typeface="Libre Franklin"/>
              <a:sym typeface="Libre Franklin"/>
            </a:endParaRPr>
          </a:p>
          <a:p>
            <a:pPr marL="0" lvl="0" indent="0" algn="ctr" rtl="0">
              <a:spcBef>
                <a:spcPts val="0"/>
              </a:spcBef>
              <a:spcAft>
                <a:spcPts val="0"/>
              </a:spcAft>
              <a:buNone/>
            </a:pPr>
            <a:r>
              <a:rPr lang="en-US" sz="1800">
                <a:solidFill>
                  <a:schemeClr val="dk1"/>
                </a:solidFill>
                <a:latin typeface="Libre Franklin"/>
                <a:ea typeface="Libre Franklin"/>
                <a:cs typeface="Libre Franklin"/>
                <a:sym typeface="Libre Franklin"/>
              </a:rPr>
              <a:t>Sherrill - </a:t>
            </a:r>
            <a:r>
              <a:rPr lang="en-US" sz="1800" b="1">
                <a:solidFill>
                  <a:srgbClr val="0094BE"/>
                </a:solidFill>
                <a:latin typeface="Libre Franklin"/>
                <a:ea typeface="Libre Franklin"/>
                <a:cs typeface="Libre Franklin"/>
                <a:sym typeface="Libre Franklin"/>
              </a:rPr>
              <a:t>49%</a:t>
            </a:r>
            <a:r>
              <a:rPr lang="en-US" sz="1800">
                <a:solidFill>
                  <a:schemeClr val="dk1"/>
                </a:solidFill>
                <a:latin typeface="Libre Franklin"/>
                <a:ea typeface="Libre Franklin"/>
                <a:cs typeface="Libre Franklin"/>
                <a:sym typeface="Libre Franklin"/>
              </a:rPr>
              <a:t>         Ciattarelli - </a:t>
            </a:r>
            <a:r>
              <a:rPr lang="en-US" sz="1800" b="1">
                <a:solidFill>
                  <a:srgbClr val="CB333B"/>
                </a:solidFill>
                <a:latin typeface="Libre Franklin"/>
                <a:ea typeface="Libre Franklin"/>
                <a:cs typeface="Libre Franklin"/>
                <a:sym typeface="Libre Franklin"/>
              </a:rPr>
              <a:t>41%</a:t>
            </a:r>
            <a:r>
              <a:rPr lang="en-US" sz="1800">
                <a:solidFill>
                  <a:schemeClr val="dk1"/>
                </a:solidFill>
                <a:latin typeface="Libre Franklin"/>
                <a:ea typeface="Libre Franklin"/>
                <a:cs typeface="Libre Franklin"/>
                <a:sym typeface="Libre Franklin"/>
              </a:rPr>
              <a:t>       Undecided/Refused - </a:t>
            </a:r>
            <a:r>
              <a:rPr lang="en-US" sz="1800" b="1">
                <a:solidFill>
                  <a:srgbClr val="858585"/>
                </a:solidFill>
                <a:latin typeface="Libre Franklin"/>
                <a:ea typeface="Libre Franklin"/>
                <a:cs typeface="Libre Franklin"/>
                <a:sym typeface="Libre Franklin"/>
              </a:rPr>
              <a:t>6%     </a:t>
            </a:r>
            <a:r>
              <a:rPr lang="en-US" sz="1800">
                <a:solidFill>
                  <a:schemeClr val="dk1"/>
                </a:solidFill>
                <a:latin typeface="Libre Franklin"/>
                <a:ea typeface="Libre Franklin"/>
                <a:cs typeface="Libre Franklin"/>
                <a:sym typeface="Libre Franklin"/>
              </a:rPr>
              <a:t>Other - </a:t>
            </a:r>
            <a:r>
              <a:rPr lang="en-US" sz="1800" b="1">
                <a:solidFill>
                  <a:srgbClr val="858585"/>
                </a:solidFill>
                <a:latin typeface="Libre Franklin"/>
                <a:ea typeface="Libre Franklin"/>
                <a:cs typeface="Libre Franklin"/>
                <a:sym typeface="Libre Franklin"/>
              </a:rPr>
              <a:t>2%</a:t>
            </a:r>
            <a:endParaRPr sz="1800" b="1">
              <a:solidFill>
                <a:srgbClr val="858585"/>
              </a:solidFill>
              <a:latin typeface="Libre Franklin"/>
              <a:ea typeface="Libre Franklin"/>
              <a:cs typeface="Libre Franklin"/>
              <a:sym typeface="Libre Franklin"/>
            </a:endParaRPr>
          </a:p>
          <a:p>
            <a:pPr marL="0" lvl="0" indent="0" algn="ctr" rtl="0">
              <a:spcBef>
                <a:spcPts val="0"/>
              </a:spcBef>
              <a:spcAft>
                <a:spcPts val="0"/>
              </a:spcAft>
              <a:buNone/>
            </a:pPr>
            <a:endParaRPr sz="1200" i="1">
              <a:solidFill>
                <a:schemeClr val="dk1"/>
              </a:solidFill>
              <a:latin typeface="Libre Franklin"/>
              <a:ea typeface="Libre Franklin"/>
              <a:cs typeface="Libre Franklin"/>
              <a:sym typeface="Libre Franklin"/>
            </a:endParaRPr>
          </a:p>
          <a:p>
            <a:pPr marL="0" lvl="0" indent="0" algn="ctr" rtl="0">
              <a:spcBef>
                <a:spcPts val="0"/>
              </a:spcBef>
              <a:spcAft>
                <a:spcPts val="0"/>
              </a:spcAft>
              <a:buNone/>
            </a:pPr>
            <a:r>
              <a:rPr lang="en-US" sz="1200" i="1">
                <a:solidFill>
                  <a:schemeClr val="dk1"/>
                </a:solidFill>
                <a:latin typeface="Libre Franklin"/>
                <a:ea typeface="Libre Franklin"/>
                <a:cs typeface="Libre Franklin"/>
                <a:sym typeface="Libre Franklin"/>
              </a:rPr>
              <a:t>8% margin &amp; 8% = undecided/ refused/other</a:t>
            </a:r>
            <a:endParaRPr sz="1200" i="1">
              <a:solidFill>
                <a:schemeClr val="dk1"/>
              </a:solidFill>
              <a:latin typeface="Libre Franklin"/>
              <a:ea typeface="Libre Franklin"/>
              <a:cs typeface="Libre Franklin"/>
              <a:sym typeface="Libre Franklin"/>
            </a:endParaRPr>
          </a:p>
        </p:txBody>
      </p:sp>
      <p:sp>
        <p:nvSpPr>
          <p:cNvPr id="443" name="Google Shape;443;p40"/>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41"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450" name="Google Shape;450;p41"/>
          <p:cNvSpPr txBox="1">
            <a:spLocks noGrp="1"/>
          </p:cNvSpPr>
          <p:nvPr>
            <p:ph type="body" idx="1"/>
          </p:nvPr>
        </p:nvSpPr>
        <p:spPr>
          <a:xfrm>
            <a:off x="3041450" y="31900"/>
            <a:ext cx="9032700" cy="6894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None/>
            </a:pPr>
            <a:r>
              <a:rPr lang="en-US" sz="3500">
                <a:solidFill>
                  <a:schemeClr val="lt1"/>
                </a:solidFill>
                <a:latin typeface="Calibri"/>
                <a:ea typeface="Calibri"/>
                <a:cs typeface="Calibri"/>
                <a:sym typeface="Calibri"/>
              </a:rPr>
              <a:t>Issue Alignment Between Candidates Messaging and Key Audiences Readership Interests (Top 6)</a:t>
            </a:r>
            <a:endParaRPr sz="3500">
              <a:solidFill>
                <a:schemeClr val="lt1"/>
              </a:solidFill>
              <a:latin typeface="Calibri"/>
              <a:ea typeface="Calibri"/>
              <a:cs typeface="Calibri"/>
              <a:sym typeface="Calibri"/>
            </a:endParaRPr>
          </a:p>
        </p:txBody>
      </p:sp>
      <p:sp>
        <p:nvSpPr>
          <p:cNvPr id="451" name="Google Shape;451;p41"/>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graphicFrame>
        <p:nvGraphicFramePr>
          <p:cNvPr id="452" name="Google Shape;452;p41"/>
          <p:cNvGraphicFramePr/>
          <p:nvPr/>
        </p:nvGraphicFramePr>
        <p:xfrm>
          <a:off x="403925" y="905088"/>
          <a:ext cx="11148425" cy="5047845"/>
        </p:xfrm>
        <a:graphic>
          <a:graphicData uri="http://schemas.openxmlformats.org/drawingml/2006/table">
            <a:tbl>
              <a:tblPr>
                <a:noFill/>
                <a:tableStyleId>{5F17E7C4-814B-4186-BD4E-4D51B2D5414F}</a:tableStyleId>
              </a:tblPr>
              <a:tblGrid>
                <a:gridCol w="1410600">
                  <a:extLst>
                    <a:ext uri="{9D8B030D-6E8A-4147-A177-3AD203B41FA5}">
                      <a16:colId xmlns:a16="http://schemas.microsoft.com/office/drawing/2014/main" val="20000"/>
                    </a:ext>
                  </a:extLst>
                </a:gridCol>
                <a:gridCol w="1454975">
                  <a:extLst>
                    <a:ext uri="{9D8B030D-6E8A-4147-A177-3AD203B41FA5}">
                      <a16:colId xmlns:a16="http://schemas.microsoft.com/office/drawing/2014/main" val="20001"/>
                    </a:ext>
                  </a:extLst>
                </a:gridCol>
                <a:gridCol w="1194675">
                  <a:extLst>
                    <a:ext uri="{9D8B030D-6E8A-4147-A177-3AD203B41FA5}">
                      <a16:colId xmlns:a16="http://schemas.microsoft.com/office/drawing/2014/main" val="20002"/>
                    </a:ext>
                  </a:extLst>
                </a:gridCol>
                <a:gridCol w="1932525">
                  <a:extLst>
                    <a:ext uri="{9D8B030D-6E8A-4147-A177-3AD203B41FA5}">
                      <a16:colId xmlns:a16="http://schemas.microsoft.com/office/drawing/2014/main" val="20003"/>
                    </a:ext>
                  </a:extLst>
                </a:gridCol>
                <a:gridCol w="1196625">
                  <a:extLst>
                    <a:ext uri="{9D8B030D-6E8A-4147-A177-3AD203B41FA5}">
                      <a16:colId xmlns:a16="http://schemas.microsoft.com/office/drawing/2014/main" val="20004"/>
                    </a:ext>
                  </a:extLst>
                </a:gridCol>
                <a:gridCol w="2114100">
                  <a:extLst>
                    <a:ext uri="{9D8B030D-6E8A-4147-A177-3AD203B41FA5}">
                      <a16:colId xmlns:a16="http://schemas.microsoft.com/office/drawing/2014/main" val="20005"/>
                    </a:ext>
                  </a:extLst>
                </a:gridCol>
                <a:gridCol w="1844925">
                  <a:extLst>
                    <a:ext uri="{9D8B030D-6E8A-4147-A177-3AD203B41FA5}">
                      <a16:colId xmlns:a16="http://schemas.microsoft.com/office/drawing/2014/main" val="20006"/>
                    </a:ext>
                  </a:extLst>
                </a:gridCol>
              </a:tblGrid>
              <a:tr h="707050">
                <a:tc>
                  <a:txBody>
                    <a:bodyPr/>
                    <a:lstStyle/>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Topic/</a:t>
                      </a:r>
                      <a:endParaRPr sz="1200" b="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Theme</a:t>
                      </a:r>
                      <a:endParaRPr sz="1200" b="1">
                        <a:solidFill>
                          <a:schemeClr val="lt1"/>
                        </a:solidFill>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200" b="1" i="1">
                          <a:solidFill>
                            <a:schemeClr val="lt1"/>
                          </a:solidFill>
                          <a:latin typeface="Montserrat"/>
                          <a:ea typeface="Montserrat"/>
                          <a:cs typeface="Montserrat"/>
                          <a:sym typeface="Montserrat"/>
                        </a:rPr>
                        <a:t>FFA &amp; SPW</a:t>
                      </a:r>
                      <a:endParaRPr sz="1200" b="1" i="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Interest</a:t>
                      </a:r>
                      <a:endParaRPr sz="1200" b="1" i="1">
                        <a:solidFill>
                          <a:schemeClr val="lt1"/>
                        </a:solidFill>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6BBB1"/>
                    </a:solidFill>
                  </a:tcPr>
                </a:tc>
                <a:tc>
                  <a:txBody>
                    <a:bodyPr/>
                    <a:lstStyle/>
                    <a:p>
                      <a:pPr marL="0" lvl="0" indent="0" algn="ctr" rtl="0">
                        <a:spcBef>
                          <a:spcPts val="0"/>
                        </a:spcBef>
                        <a:spcAft>
                          <a:spcPts val="0"/>
                        </a:spcAft>
                        <a:buNone/>
                      </a:pPr>
                      <a:r>
                        <a:rPr lang="en-US" sz="1200" b="1" i="1">
                          <a:solidFill>
                            <a:schemeClr val="lt1"/>
                          </a:solidFill>
                          <a:latin typeface="Montserrat"/>
                          <a:ea typeface="Montserrat"/>
                          <a:cs typeface="Montserrat"/>
                          <a:sym typeface="Montserrat"/>
                        </a:rPr>
                        <a:t>Sherrill</a:t>
                      </a:r>
                      <a:endParaRPr sz="1200" b="1" i="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Rank</a:t>
                      </a:r>
                      <a:endParaRPr sz="1200" b="1">
                        <a:solidFill>
                          <a:schemeClr val="lt1"/>
                        </a:solidFill>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94BE"/>
                    </a:solidFill>
                  </a:tcPr>
                </a:tc>
                <a:tc>
                  <a:txBody>
                    <a:bodyPr/>
                    <a:lstStyle/>
                    <a:p>
                      <a:pPr marL="0" lvl="0" indent="0" algn="ctr" rtl="0">
                        <a:spcBef>
                          <a:spcPts val="0"/>
                        </a:spcBef>
                        <a:spcAft>
                          <a:spcPts val="0"/>
                        </a:spcAft>
                        <a:buNone/>
                      </a:pPr>
                      <a:r>
                        <a:rPr lang="en-US" sz="1200" b="1" i="1">
                          <a:solidFill>
                            <a:schemeClr val="lt1"/>
                          </a:solidFill>
                          <a:latin typeface="Montserrat"/>
                          <a:ea typeface="Montserrat"/>
                          <a:cs typeface="Montserrat"/>
                          <a:sym typeface="Montserrat"/>
                        </a:rPr>
                        <a:t>Sherrill </a:t>
                      </a:r>
                      <a:endParaRPr sz="1200" b="1" i="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Focus</a:t>
                      </a:r>
                      <a:endParaRPr sz="1200" b="1">
                        <a:solidFill>
                          <a:schemeClr val="lt1"/>
                        </a:solidFill>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94BE"/>
                    </a:solidFill>
                  </a:tcPr>
                </a:tc>
                <a:tc>
                  <a:txBody>
                    <a:bodyPr/>
                    <a:lstStyle/>
                    <a:p>
                      <a:pPr marL="0" lvl="0" indent="0" algn="ctr" rtl="0">
                        <a:spcBef>
                          <a:spcPts val="0"/>
                        </a:spcBef>
                        <a:spcAft>
                          <a:spcPts val="0"/>
                        </a:spcAft>
                        <a:buNone/>
                      </a:pPr>
                      <a:r>
                        <a:rPr lang="en-US" sz="1200" b="1" i="1">
                          <a:solidFill>
                            <a:schemeClr val="lt1"/>
                          </a:solidFill>
                          <a:latin typeface="Montserrat"/>
                          <a:ea typeface="Montserrat"/>
                          <a:cs typeface="Montserrat"/>
                          <a:sym typeface="Montserrat"/>
                        </a:rPr>
                        <a:t>Ciattarelli</a:t>
                      </a:r>
                      <a:r>
                        <a:rPr lang="en-US" sz="1200" b="1">
                          <a:solidFill>
                            <a:schemeClr val="lt1"/>
                          </a:solidFill>
                          <a:latin typeface="Montserrat"/>
                          <a:ea typeface="Montserrat"/>
                          <a:cs typeface="Montserrat"/>
                          <a:sym typeface="Montserrat"/>
                        </a:rPr>
                        <a:t> </a:t>
                      </a:r>
                      <a:endParaRPr sz="1200" b="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Rank</a:t>
                      </a:r>
                      <a:endParaRPr sz="1200" b="1">
                        <a:solidFill>
                          <a:schemeClr val="lt1"/>
                        </a:solidFill>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B333B"/>
                    </a:solidFill>
                  </a:tcPr>
                </a:tc>
                <a:tc>
                  <a:txBody>
                    <a:bodyPr/>
                    <a:lstStyle/>
                    <a:p>
                      <a:pPr marL="0" lvl="0" indent="0" algn="ctr" rtl="0">
                        <a:spcBef>
                          <a:spcPts val="0"/>
                        </a:spcBef>
                        <a:spcAft>
                          <a:spcPts val="0"/>
                        </a:spcAft>
                        <a:buNone/>
                      </a:pPr>
                      <a:r>
                        <a:rPr lang="en-US" sz="1200" b="1" i="1">
                          <a:solidFill>
                            <a:schemeClr val="lt1"/>
                          </a:solidFill>
                          <a:latin typeface="Montserrat"/>
                          <a:ea typeface="Montserrat"/>
                          <a:cs typeface="Montserrat"/>
                          <a:sym typeface="Montserrat"/>
                        </a:rPr>
                        <a:t>Ciattarelli </a:t>
                      </a:r>
                      <a:endParaRPr sz="1200" b="1" i="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Focus</a:t>
                      </a:r>
                      <a:endParaRPr sz="1200" b="1">
                        <a:solidFill>
                          <a:schemeClr val="lt1"/>
                        </a:solidFill>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B333B"/>
                    </a:solidFill>
                  </a:tcPr>
                </a:tc>
                <a:tc>
                  <a:txBody>
                    <a:bodyPr/>
                    <a:lstStyle/>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Candidate &amp; Audience Overlap</a:t>
                      </a:r>
                      <a:endParaRPr sz="1200" b="1">
                        <a:solidFill>
                          <a:schemeClr val="lt1"/>
                        </a:solidFill>
                        <a:latin typeface="Montserrat"/>
                        <a:ea typeface="Montserrat"/>
                        <a:cs typeface="Montserrat"/>
                        <a:sym typeface="Montserrat"/>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729025">
                <a:tc>
                  <a:txBody>
                    <a:bodyPr/>
                    <a:lstStyle/>
                    <a:p>
                      <a:pPr marL="0" lvl="0" indent="0" algn="ctr" rtl="0">
                        <a:spcBef>
                          <a:spcPts val="0"/>
                        </a:spcBef>
                        <a:spcAft>
                          <a:spcPts val="0"/>
                        </a:spcAft>
                        <a:buNone/>
                      </a:pPr>
                      <a:r>
                        <a:rPr lang="en-US" sz="1200" b="1">
                          <a:solidFill>
                            <a:schemeClr val="dk1"/>
                          </a:solidFill>
                          <a:latin typeface="Montserrat"/>
                          <a:ea typeface="Montserrat"/>
                          <a:cs typeface="Montserrat"/>
                          <a:sym typeface="Montserrat"/>
                        </a:rPr>
                        <a:t>Education</a:t>
                      </a:r>
                      <a:endParaRPr sz="1200" b="1">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High</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CF1EE"/>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4</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solidFill>
                            <a:schemeClr val="dk1"/>
                          </a:solidFill>
                          <a:latin typeface="Montserrat"/>
                          <a:ea typeface="Montserrat"/>
                          <a:cs typeface="Montserrat"/>
                          <a:sym typeface="Montserrat"/>
                        </a:rPr>
                        <a:t>Modernize, mental health, funding</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2</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US" sz="1200">
                          <a:solidFill>
                            <a:schemeClr val="dk1"/>
                          </a:solidFill>
                          <a:latin typeface="Montserrat"/>
                          <a:ea typeface="Montserrat"/>
                          <a:cs typeface="Montserrat"/>
                          <a:sym typeface="Montserrat"/>
                        </a:rPr>
                        <a:t>Basics, choice, parent rights</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Overlap, but different lense</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710250">
                <a:tc>
                  <a:txBody>
                    <a:bodyPr/>
                    <a:lstStyle/>
                    <a:p>
                      <a:pPr marL="0" lvl="0" indent="0" algn="ctr" rtl="0">
                        <a:spcBef>
                          <a:spcPts val="0"/>
                        </a:spcBef>
                        <a:spcAft>
                          <a:spcPts val="0"/>
                        </a:spcAft>
                        <a:buNone/>
                      </a:pPr>
                      <a:r>
                        <a:rPr lang="en-US" sz="1200" b="1">
                          <a:latin typeface="Montserrat"/>
                          <a:ea typeface="Montserrat"/>
                          <a:cs typeface="Montserrat"/>
                          <a:sym typeface="Montserrat"/>
                        </a:rPr>
                        <a:t>Lifestyle/</a:t>
                      </a:r>
                      <a:endParaRPr sz="1200" b="1">
                        <a:latin typeface="Montserrat"/>
                        <a:ea typeface="Montserrat"/>
                        <a:cs typeface="Montserrat"/>
                        <a:sym typeface="Montserrat"/>
                      </a:endParaRPr>
                    </a:p>
                    <a:p>
                      <a:pPr marL="0" lvl="0" indent="0" algn="ctr" rtl="0">
                        <a:spcBef>
                          <a:spcPts val="0"/>
                        </a:spcBef>
                        <a:spcAft>
                          <a:spcPts val="0"/>
                        </a:spcAft>
                        <a:buNone/>
                      </a:pPr>
                      <a:r>
                        <a:rPr lang="en-US" sz="1200" b="1">
                          <a:latin typeface="Montserrat"/>
                          <a:ea typeface="Montserrat"/>
                          <a:cs typeface="Montserrat"/>
                          <a:sym typeface="Montserrat"/>
                        </a:rPr>
                        <a:t>Community</a:t>
                      </a:r>
                      <a:endParaRPr sz="1200" b="1">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High</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CF1EE"/>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3</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Limited, economy/jobs</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solidFill>
                            <a:schemeClr val="dk1"/>
                          </a:solidFill>
                          <a:latin typeface="Montserrat"/>
                          <a:ea typeface="Montserrat"/>
                          <a:cs typeface="Montserrat"/>
                          <a:sym typeface="Montserrat"/>
                        </a:rPr>
                        <a:t>4</a:t>
                      </a:r>
                      <a:endParaRPr sz="1200">
                        <a:solidFill>
                          <a:schemeClr val="dk1"/>
                        </a:solidFill>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Limited, economy/jobs</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Disconnect, opportunity</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707050">
                <a:tc>
                  <a:txBody>
                    <a:bodyPr/>
                    <a:lstStyle/>
                    <a:p>
                      <a:pPr marL="0" lvl="0" indent="0" algn="ctr" rtl="0">
                        <a:spcBef>
                          <a:spcPts val="0"/>
                        </a:spcBef>
                        <a:spcAft>
                          <a:spcPts val="0"/>
                        </a:spcAft>
                        <a:buNone/>
                      </a:pPr>
                      <a:r>
                        <a:rPr lang="en-US" sz="1200" b="1">
                          <a:latin typeface="Montserrat"/>
                          <a:ea typeface="Montserrat"/>
                          <a:cs typeface="Montserrat"/>
                          <a:sym typeface="Montserrat"/>
                        </a:rPr>
                        <a:t>Crime/Public Safety</a:t>
                      </a:r>
                      <a:endParaRPr sz="1200" b="1">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High</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CF1EE"/>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__</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Support law enforcement</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3</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Tough-on-crime, anti-sanctuary</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Overlap, Ciattarelli more vocal</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707050">
                <a:tc>
                  <a:txBody>
                    <a:bodyPr/>
                    <a:lstStyle/>
                    <a:p>
                      <a:pPr marL="0" lvl="0" indent="0" algn="ctr" rtl="0">
                        <a:spcBef>
                          <a:spcPts val="0"/>
                        </a:spcBef>
                        <a:spcAft>
                          <a:spcPts val="0"/>
                        </a:spcAft>
                        <a:buNone/>
                      </a:pPr>
                      <a:r>
                        <a:rPr lang="en-US" sz="1200" b="1">
                          <a:solidFill>
                            <a:schemeClr val="dk1"/>
                          </a:solidFill>
                          <a:latin typeface="Montserrat"/>
                          <a:ea typeface="Montserrat"/>
                          <a:cs typeface="Montserrat"/>
                          <a:sym typeface="Montserrat"/>
                        </a:rPr>
                        <a:t>Taxes/</a:t>
                      </a:r>
                      <a:endParaRPr sz="12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dk1"/>
                          </a:solidFill>
                          <a:latin typeface="Montserrat"/>
                          <a:ea typeface="Montserrat"/>
                          <a:cs typeface="Montserrat"/>
                          <a:sym typeface="Montserrat"/>
                        </a:rPr>
                        <a:t>Affordability</a:t>
                      </a:r>
                      <a:endParaRPr sz="1200" b="1">
                        <a:solidFill>
                          <a:schemeClr val="dk1"/>
                        </a:solidFill>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High</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CF1EE"/>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2</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Lower costs, streamline business</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1</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Cut/cap taxes, shrink gov</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Strong overlap through the lens of education &amp; schools</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707050">
                <a:tc>
                  <a:txBody>
                    <a:bodyPr/>
                    <a:lstStyle/>
                    <a:p>
                      <a:pPr marL="0" lvl="0" indent="0" algn="ctr" rtl="0">
                        <a:spcBef>
                          <a:spcPts val="0"/>
                        </a:spcBef>
                        <a:spcAft>
                          <a:spcPts val="0"/>
                        </a:spcAft>
                        <a:buNone/>
                      </a:pPr>
                      <a:r>
                        <a:rPr lang="en-US" sz="1200" b="1">
                          <a:latin typeface="Montserrat"/>
                          <a:ea typeface="Montserrat"/>
                          <a:cs typeface="Montserrat"/>
                          <a:sym typeface="Montserrat"/>
                        </a:rPr>
                        <a:t>Energy/</a:t>
                      </a:r>
                      <a:endParaRPr sz="1200" b="1">
                        <a:latin typeface="Montserrat"/>
                        <a:ea typeface="Montserrat"/>
                        <a:cs typeface="Montserrat"/>
                        <a:sym typeface="Montserrat"/>
                      </a:endParaRPr>
                    </a:p>
                    <a:p>
                      <a:pPr marL="0" lvl="0" indent="0" algn="ctr" rtl="0">
                        <a:spcBef>
                          <a:spcPts val="0"/>
                        </a:spcBef>
                        <a:spcAft>
                          <a:spcPts val="0"/>
                        </a:spcAft>
                        <a:buNone/>
                      </a:pPr>
                      <a:r>
                        <a:rPr lang="en-US" sz="1200" b="1">
                          <a:latin typeface="Montserrat"/>
                          <a:ea typeface="Montserrat"/>
                          <a:cs typeface="Montserrat"/>
                          <a:sym typeface="Montserrat"/>
                        </a:rPr>
                        <a:t>Utilities</a:t>
                      </a:r>
                      <a:endParaRPr sz="1200" b="1">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Moderate-High</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CF1EE"/>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1</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Deregulate, expand conventional + solar, nuclear</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2</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Reform, oppose progressive</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Some overlap, but less audience focus (doesn’t rank in top 5 readership themes)</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530275">
                <a:tc>
                  <a:txBody>
                    <a:bodyPr/>
                    <a:lstStyle/>
                    <a:p>
                      <a:pPr marL="0" lvl="0" indent="0" algn="ctr" rtl="0">
                        <a:spcBef>
                          <a:spcPts val="0"/>
                        </a:spcBef>
                        <a:spcAft>
                          <a:spcPts val="0"/>
                        </a:spcAft>
                        <a:buNone/>
                      </a:pPr>
                      <a:r>
                        <a:rPr lang="en-US" sz="1200" b="1">
                          <a:latin typeface="Montserrat"/>
                          <a:ea typeface="Montserrat"/>
                          <a:cs typeface="Montserrat"/>
                          <a:sym typeface="Montserrat"/>
                        </a:rPr>
                        <a:t>Local Gov/Policy</a:t>
                      </a:r>
                      <a:endParaRPr sz="1200" b="1">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Moderate</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CF1EE"/>
                    </a:solidFill>
                  </a:tcPr>
                </a:tc>
                <a:tc>
                  <a:txBody>
                    <a:bodyPr/>
                    <a:lstStyle/>
                    <a:p>
                      <a:pPr marL="0" lvl="0" indent="0" algn="ctr" rtl="0">
                        <a:spcBef>
                          <a:spcPts val="0"/>
                        </a:spcBef>
                        <a:spcAft>
                          <a:spcPts val="0"/>
                        </a:spcAft>
                        <a:buNone/>
                      </a:pPr>
                      <a:r>
                        <a:rPr lang="en-US" sz="1200">
                          <a:latin typeface="Montserrat"/>
                          <a:ea typeface="Montserrat"/>
                          <a:cs typeface="Montserrat"/>
                          <a:sym typeface="Montserrat"/>
                        </a:rPr>
                        <a:t>5</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solidFill>
                            <a:schemeClr val="dk1"/>
                          </a:solidFill>
                          <a:latin typeface="Montserrat"/>
                          <a:ea typeface="Montserrat"/>
                          <a:cs typeface="Montserrat"/>
                          <a:sym typeface="Montserrat"/>
                        </a:rPr>
                        <a:t>Accountability, transparency</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Reform, oppose progressive</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Overlap, opportunity for more focus</a:t>
                      </a:r>
                      <a:endParaRPr sz="1200">
                        <a:latin typeface="Montserrat"/>
                        <a:ea typeface="Montserrat"/>
                        <a:cs typeface="Montserrat"/>
                        <a:sym typeface="Montserra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bl>
          </a:graphicData>
        </a:graphic>
      </p:graphicFrame>
      <p:sp>
        <p:nvSpPr>
          <p:cNvPr id="453" name="Google Shape;453;p41"/>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0"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pic>
        <p:nvPicPr>
          <p:cNvPr id="249" name="Google Shape;249;p30" title="Brent Johnson headshot.jpg"/>
          <p:cNvPicPr preferRelativeResize="0"/>
          <p:nvPr/>
        </p:nvPicPr>
        <p:blipFill>
          <a:blip r:embed="rId4">
            <a:alphaModFix/>
          </a:blip>
          <a:stretch>
            <a:fillRect/>
          </a:stretch>
        </p:blipFill>
        <p:spPr>
          <a:xfrm>
            <a:off x="1422225" y="1372962"/>
            <a:ext cx="3711900" cy="3643200"/>
          </a:xfrm>
          <a:prstGeom prst="ellipse">
            <a:avLst/>
          </a:prstGeom>
          <a:noFill/>
          <a:ln>
            <a:noFill/>
          </a:ln>
        </p:spPr>
      </p:pic>
      <p:pic>
        <p:nvPicPr>
          <p:cNvPr id="250" name="Google Shape;250;p30" title="459C458A-CE36-47CA-AD29-C2AEDC379D99_1_105_c.jpeg"/>
          <p:cNvPicPr preferRelativeResize="0"/>
          <p:nvPr/>
        </p:nvPicPr>
        <p:blipFill rotWithShape="1">
          <a:blip r:embed="rId5">
            <a:alphaModFix/>
          </a:blip>
          <a:srcRect l="9177" r="9177"/>
          <a:stretch/>
        </p:blipFill>
        <p:spPr>
          <a:xfrm>
            <a:off x="6637874" y="1343950"/>
            <a:ext cx="3711900" cy="3701400"/>
          </a:xfrm>
          <a:prstGeom prst="ellipse">
            <a:avLst/>
          </a:prstGeom>
          <a:noFill/>
          <a:ln>
            <a:noFill/>
          </a:ln>
        </p:spPr>
      </p:pic>
      <p:sp>
        <p:nvSpPr>
          <p:cNvPr id="251" name="Google Shape;251;p30"/>
          <p:cNvSpPr txBox="1">
            <a:spLocks noGrp="1"/>
          </p:cNvSpPr>
          <p:nvPr>
            <p:ph type="body" idx="2"/>
          </p:nvPr>
        </p:nvSpPr>
        <p:spPr>
          <a:xfrm>
            <a:off x="778925" y="5307975"/>
            <a:ext cx="5225700" cy="96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200" b="1">
                <a:solidFill>
                  <a:srgbClr val="666666"/>
                </a:solidFill>
                <a:latin typeface="Calibri"/>
                <a:ea typeface="Calibri"/>
                <a:cs typeface="Calibri"/>
                <a:sym typeface="Calibri"/>
              </a:rPr>
              <a:t>Brent Johnson</a:t>
            </a:r>
            <a:endParaRPr sz="2200" b="1">
              <a:solidFill>
                <a:srgbClr val="666666"/>
              </a:solidFill>
              <a:latin typeface="Calibri"/>
              <a:ea typeface="Calibri"/>
              <a:cs typeface="Calibri"/>
              <a:sym typeface="Calibri"/>
            </a:endParaRPr>
          </a:p>
          <a:p>
            <a:pPr marL="0" lvl="0" indent="0" algn="ctr" rtl="0">
              <a:lnSpc>
                <a:spcPct val="100000"/>
              </a:lnSpc>
              <a:spcBef>
                <a:spcPts val="0"/>
              </a:spcBef>
              <a:spcAft>
                <a:spcPts val="0"/>
              </a:spcAft>
              <a:buNone/>
            </a:pPr>
            <a:r>
              <a:rPr lang="en-US" sz="1800">
                <a:solidFill>
                  <a:srgbClr val="666666"/>
                </a:solidFill>
                <a:latin typeface="Calibri"/>
                <a:ea typeface="Calibri"/>
                <a:cs typeface="Calibri"/>
                <a:sym typeface="Calibri"/>
              </a:rPr>
              <a:t>Political Reporter &amp; Author of </a:t>
            </a:r>
            <a:r>
              <a:rPr lang="en-US" sz="1800" u="sng">
                <a:solidFill>
                  <a:schemeClr val="hlink"/>
                </a:solidFill>
                <a:latin typeface="Calibri"/>
                <a:ea typeface="Calibri"/>
                <a:cs typeface="Calibri"/>
                <a:sym typeface="Calibri"/>
                <a:hlinkClick r:id="rId6"/>
              </a:rPr>
              <a:t>NJ.com</a:t>
            </a:r>
            <a:r>
              <a:rPr lang="en-US" sz="1800">
                <a:solidFill>
                  <a:srgbClr val="666666"/>
                </a:solidFill>
                <a:latin typeface="Calibri"/>
                <a:ea typeface="Calibri"/>
                <a:cs typeface="Calibri"/>
                <a:sym typeface="Calibri"/>
              </a:rPr>
              <a:t>’s newsletter, “What Makes Jersey Run”</a:t>
            </a:r>
            <a:endParaRPr sz="1800">
              <a:solidFill>
                <a:srgbClr val="666666"/>
              </a:solidFill>
              <a:latin typeface="Calibri"/>
              <a:ea typeface="Calibri"/>
              <a:cs typeface="Calibri"/>
              <a:sym typeface="Calibri"/>
            </a:endParaRPr>
          </a:p>
          <a:p>
            <a:pPr marL="0" lvl="0" indent="0" algn="l" rtl="0">
              <a:lnSpc>
                <a:spcPct val="115000"/>
              </a:lnSpc>
              <a:spcBef>
                <a:spcPts val="0"/>
              </a:spcBef>
              <a:spcAft>
                <a:spcPts val="0"/>
              </a:spcAft>
              <a:buNone/>
            </a:pPr>
            <a:endParaRPr sz="1700">
              <a:solidFill>
                <a:srgbClr val="666666"/>
              </a:solidFill>
              <a:latin typeface="Calibri"/>
              <a:ea typeface="Calibri"/>
              <a:cs typeface="Calibri"/>
              <a:sym typeface="Calibri"/>
            </a:endParaRPr>
          </a:p>
          <a:p>
            <a:pPr marL="0" lvl="0" indent="0" algn="l" rtl="0">
              <a:lnSpc>
                <a:spcPct val="115000"/>
              </a:lnSpc>
              <a:spcBef>
                <a:spcPts val="0"/>
              </a:spcBef>
              <a:spcAft>
                <a:spcPts val="0"/>
              </a:spcAft>
              <a:buNone/>
            </a:pPr>
            <a:endParaRPr sz="1700">
              <a:solidFill>
                <a:srgbClr val="666666"/>
              </a:solidFill>
              <a:latin typeface="Calibri"/>
              <a:ea typeface="Calibri"/>
              <a:cs typeface="Calibri"/>
              <a:sym typeface="Calibri"/>
            </a:endParaRPr>
          </a:p>
          <a:p>
            <a:pPr marL="0" lvl="0" indent="0" algn="l" rtl="0">
              <a:lnSpc>
                <a:spcPct val="100000"/>
              </a:lnSpc>
              <a:spcBef>
                <a:spcPts val="0"/>
              </a:spcBef>
              <a:spcAft>
                <a:spcPts val="0"/>
              </a:spcAft>
              <a:buNone/>
            </a:pPr>
            <a:endParaRPr sz="1700">
              <a:solidFill>
                <a:srgbClr val="666666"/>
              </a:solidFill>
              <a:latin typeface="Calibri"/>
              <a:ea typeface="Calibri"/>
              <a:cs typeface="Calibri"/>
              <a:sym typeface="Calibri"/>
            </a:endParaRPr>
          </a:p>
        </p:txBody>
      </p:sp>
      <p:sp>
        <p:nvSpPr>
          <p:cNvPr id="252" name="Google Shape;252;p30"/>
          <p:cNvSpPr txBox="1">
            <a:spLocks noGrp="1"/>
          </p:cNvSpPr>
          <p:nvPr>
            <p:ph type="body" idx="2"/>
          </p:nvPr>
        </p:nvSpPr>
        <p:spPr>
          <a:xfrm>
            <a:off x="6004625" y="5322575"/>
            <a:ext cx="5225700" cy="96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200" b="1">
                <a:solidFill>
                  <a:srgbClr val="666666"/>
                </a:solidFill>
                <a:latin typeface="Calibri"/>
                <a:ea typeface="Calibri"/>
                <a:cs typeface="Calibri"/>
                <a:sym typeface="Calibri"/>
              </a:rPr>
              <a:t>David Beattie</a:t>
            </a:r>
            <a:endParaRPr sz="2200" b="1">
              <a:solidFill>
                <a:srgbClr val="666666"/>
              </a:solidFill>
              <a:latin typeface="Calibri"/>
              <a:ea typeface="Calibri"/>
              <a:cs typeface="Calibri"/>
              <a:sym typeface="Calibri"/>
            </a:endParaRPr>
          </a:p>
          <a:p>
            <a:pPr marL="0" lvl="0" indent="0" algn="ctr" rtl="0">
              <a:lnSpc>
                <a:spcPct val="100000"/>
              </a:lnSpc>
              <a:spcBef>
                <a:spcPts val="0"/>
              </a:spcBef>
              <a:spcAft>
                <a:spcPts val="0"/>
              </a:spcAft>
              <a:buNone/>
            </a:pPr>
            <a:r>
              <a:rPr lang="en-US" sz="1800">
                <a:solidFill>
                  <a:srgbClr val="666666"/>
                </a:solidFill>
                <a:latin typeface="Calibri"/>
                <a:ea typeface="Calibri"/>
                <a:cs typeface="Calibri"/>
                <a:sym typeface="Calibri"/>
              </a:rPr>
              <a:t>Head of Strategy, </a:t>
            </a:r>
            <a:r>
              <a:rPr lang="en-US" sz="1800" u="sng">
                <a:solidFill>
                  <a:schemeClr val="hlink"/>
                </a:solidFill>
                <a:latin typeface="Calibri"/>
                <a:ea typeface="Calibri"/>
                <a:cs typeface="Calibri"/>
                <a:sym typeface="Calibri"/>
                <a:hlinkClick r:id="rId7"/>
              </a:rPr>
              <a:t>CinqDI</a:t>
            </a:r>
            <a:endParaRPr sz="1700">
              <a:solidFill>
                <a:srgbClr val="666666"/>
              </a:solidFill>
              <a:latin typeface="Calibri"/>
              <a:ea typeface="Calibri"/>
              <a:cs typeface="Calibri"/>
              <a:sym typeface="Calibri"/>
            </a:endParaRPr>
          </a:p>
          <a:p>
            <a:pPr marL="0" lvl="0" indent="0" algn="ctr" rtl="0">
              <a:lnSpc>
                <a:spcPct val="100000"/>
              </a:lnSpc>
              <a:spcBef>
                <a:spcPts val="0"/>
              </a:spcBef>
              <a:spcAft>
                <a:spcPts val="0"/>
              </a:spcAft>
              <a:buNone/>
            </a:pPr>
            <a:r>
              <a:rPr lang="en-US" sz="1700">
                <a:solidFill>
                  <a:srgbClr val="666666"/>
                </a:solidFill>
                <a:latin typeface="Calibri"/>
                <a:ea typeface="Calibri"/>
                <a:cs typeface="Calibri"/>
                <a:sym typeface="Calibri"/>
              </a:rPr>
              <a:t>AAPC Pollster of the Year</a:t>
            </a:r>
            <a:endParaRPr sz="1700">
              <a:solidFill>
                <a:srgbClr val="666666"/>
              </a:solidFill>
              <a:latin typeface="Calibri"/>
              <a:ea typeface="Calibri"/>
              <a:cs typeface="Calibri"/>
              <a:sym typeface="Calibri"/>
            </a:endParaRPr>
          </a:p>
          <a:p>
            <a:pPr marL="0" lvl="0" indent="0" algn="l" rtl="0">
              <a:lnSpc>
                <a:spcPct val="115000"/>
              </a:lnSpc>
              <a:spcBef>
                <a:spcPts val="0"/>
              </a:spcBef>
              <a:spcAft>
                <a:spcPts val="0"/>
              </a:spcAft>
              <a:buNone/>
            </a:pPr>
            <a:endParaRPr sz="1700">
              <a:solidFill>
                <a:srgbClr val="666666"/>
              </a:solidFill>
              <a:latin typeface="Calibri"/>
              <a:ea typeface="Calibri"/>
              <a:cs typeface="Calibri"/>
              <a:sym typeface="Calibri"/>
            </a:endParaRPr>
          </a:p>
          <a:p>
            <a:pPr marL="0" lvl="0" indent="0" algn="l" rtl="0">
              <a:lnSpc>
                <a:spcPct val="100000"/>
              </a:lnSpc>
              <a:spcBef>
                <a:spcPts val="0"/>
              </a:spcBef>
              <a:spcAft>
                <a:spcPts val="0"/>
              </a:spcAft>
              <a:buNone/>
            </a:pPr>
            <a:endParaRPr sz="1700">
              <a:solidFill>
                <a:srgbClr val="666666"/>
              </a:solidFill>
              <a:latin typeface="Calibri"/>
              <a:ea typeface="Calibri"/>
              <a:cs typeface="Calibri"/>
              <a:sym typeface="Calibri"/>
            </a:endParaRPr>
          </a:p>
        </p:txBody>
      </p:sp>
      <p:sp>
        <p:nvSpPr>
          <p:cNvPr id="253" name="Google Shape;253;p30"/>
          <p:cNvSpPr/>
          <p:nvPr/>
        </p:nvSpPr>
        <p:spPr>
          <a:xfrm>
            <a:off x="8201000" y="6400200"/>
            <a:ext cx="3078300" cy="38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254" name="Google Shape;254;p30"/>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chemeClr val="lt1"/>
                </a:solidFill>
                <a:latin typeface="Montserrat"/>
                <a:ea typeface="Montserrat"/>
                <a:cs typeface="Montserrat"/>
                <a:sym typeface="Montserrat"/>
              </a:rPr>
              <a:t>.</a:t>
            </a:r>
            <a:endParaRPr sz="800" b="1">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p:nvPr/>
        </p:nvSpPr>
        <p:spPr>
          <a:xfrm>
            <a:off x="8201000" y="6400200"/>
            <a:ext cx="3078300" cy="38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261" name="Google Shape;261;p31"/>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chemeClr val="lt1"/>
                </a:solidFill>
                <a:latin typeface="Montserrat"/>
                <a:ea typeface="Montserrat"/>
                <a:cs typeface="Montserrat"/>
                <a:sym typeface="Montserrat"/>
              </a:rPr>
              <a:t>.</a:t>
            </a:r>
            <a:endParaRPr sz="800" b="1">
              <a:solidFill>
                <a:schemeClr val="lt1"/>
              </a:solidFill>
              <a:latin typeface="Montserrat"/>
              <a:ea typeface="Montserrat"/>
              <a:cs typeface="Montserrat"/>
              <a:sym typeface="Montserrat"/>
            </a:endParaRPr>
          </a:p>
        </p:txBody>
      </p:sp>
      <p:pic>
        <p:nvPicPr>
          <p:cNvPr id="262" name="Google Shape;262;p31"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pic>
        <p:nvPicPr>
          <p:cNvPr id="263" name="Google Shape;263;p31"/>
          <p:cNvPicPr preferRelativeResize="0"/>
          <p:nvPr/>
        </p:nvPicPr>
        <p:blipFill rotWithShape="1">
          <a:blip r:embed="rId4">
            <a:alphaModFix/>
          </a:blip>
          <a:srcRect b="3558"/>
          <a:stretch/>
        </p:blipFill>
        <p:spPr>
          <a:xfrm>
            <a:off x="3522125" y="713375"/>
            <a:ext cx="8215393" cy="5686824"/>
          </a:xfrm>
          <a:prstGeom prst="rect">
            <a:avLst/>
          </a:prstGeom>
          <a:noFill/>
          <a:ln>
            <a:noFill/>
          </a:ln>
        </p:spPr>
      </p:pic>
      <p:pic>
        <p:nvPicPr>
          <p:cNvPr id="264" name="Google Shape;264;p31"/>
          <p:cNvPicPr preferRelativeResize="0"/>
          <p:nvPr/>
        </p:nvPicPr>
        <p:blipFill rotWithShape="1">
          <a:blip r:embed="rId5">
            <a:alphaModFix/>
          </a:blip>
          <a:srcRect b="12149"/>
          <a:stretch/>
        </p:blipFill>
        <p:spPr>
          <a:xfrm>
            <a:off x="3522118" y="3546050"/>
            <a:ext cx="3453574" cy="730975"/>
          </a:xfrm>
          <a:prstGeom prst="rect">
            <a:avLst/>
          </a:prstGeom>
          <a:noFill/>
          <a:ln>
            <a:noFill/>
          </a:ln>
        </p:spPr>
      </p:pic>
      <p:sp>
        <p:nvSpPr>
          <p:cNvPr id="265" name="Google Shape;265;p31"/>
          <p:cNvSpPr txBox="1"/>
          <p:nvPr/>
        </p:nvSpPr>
        <p:spPr>
          <a:xfrm>
            <a:off x="2915235" y="0"/>
            <a:ext cx="91200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a:solidFill>
                  <a:schemeClr val="lt1"/>
                </a:solidFill>
                <a:latin typeface="Calibri"/>
                <a:ea typeface="Calibri"/>
                <a:cs typeface="Calibri"/>
                <a:sym typeface="Calibri"/>
              </a:rPr>
              <a:t>Find Your Audience</a:t>
            </a:r>
            <a:endParaRPr sz="2900" b="1">
              <a:solidFill>
                <a:schemeClr val="lt1"/>
              </a:solidFill>
              <a:latin typeface="Calibri"/>
              <a:ea typeface="Calibri"/>
              <a:cs typeface="Calibri"/>
              <a:sym typeface="Calibri"/>
            </a:endParaRPr>
          </a:p>
        </p:txBody>
      </p:sp>
      <p:pic>
        <p:nvPicPr>
          <p:cNvPr id="266" name="Google Shape;266;p31"/>
          <p:cNvPicPr preferRelativeResize="0"/>
          <p:nvPr/>
        </p:nvPicPr>
        <p:blipFill rotWithShape="1">
          <a:blip r:embed="rId6">
            <a:alphaModFix/>
          </a:blip>
          <a:srcRect b="16450"/>
          <a:stretch/>
        </p:blipFill>
        <p:spPr>
          <a:xfrm>
            <a:off x="10094125" y="700226"/>
            <a:ext cx="1959900" cy="477000"/>
          </a:xfrm>
          <a:prstGeom prst="rect">
            <a:avLst/>
          </a:prstGeom>
          <a:noFill/>
          <a:ln>
            <a:noFill/>
          </a:ln>
        </p:spPr>
      </p:pic>
      <p:sp>
        <p:nvSpPr>
          <p:cNvPr id="267" name="Google Shape;267;p31"/>
          <p:cNvSpPr txBox="1"/>
          <p:nvPr/>
        </p:nvSpPr>
        <p:spPr>
          <a:xfrm>
            <a:off x="8239002" y="690587"/>
            <a:ext cx="30000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a:solidFill>
                  <a:srgbClr val="5B6770"/>
                </a:solidFill>
                <a:latin typeface="Libre Franklin"/>
                <a:ea typeface="Libre Franklin"/>
                <a:cs typeface="Libre Franklin"/>
                <a:sym typeface="Libre Franklin"/>
              </a:rPr>
              <a:t>492,550 voters</a:t>
            </a:r>
            <a:endParaRPr sz="1100"/>
          </a:p>
        </p:txBody>
      </p:sp>
      <p:sp>
        <p:nvSpPr>
          <p:cNvPr id="268" name="Google Shape;268;p31"/>
          <p:cNvSpPr txBox="1"/>
          <p:nvPr/>
        </p:nvSpPr>
        <p:spPr>
          <a:xfrm>
            <a:off x="187865" y="1146954"/>
            <a:ext cx="3179700" cy="5529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endParaRPr sz="1800">
              <a:solidFill>
                <a:srgbClr val="5B6770"/>
              </a:solidFill>
              <a:latin typeface="Libre Franklin Medium"/>
              <a:ea typeface="Libre Franklin Medium"/>
              <a:cs typeface="Libre Franklin Medium"/>
              <a:sym typeface="Libre Franklin Medium"/>
            </a:endParaRPr>
          </a:p>
          <a:p>
            <a:pPr marL="457200" marR="0" lvl="0" indent="-342900" algn="l" rtl="0">
              <a:lnSpc>
                <a:spcPct val="115000"/>
              </a:lnSpc>
              <a:spcBef>
                <a:spcPts val="0"/>
              </a:spcBef>
              <a:spcAft>
                <a:spcPts val="0"/>
              </a:spcAft>
              <a:buClr>
                <a:srgbClr val="5B6770"/>
              </a:buClr>
              <a:buSzPts val="1800"/>
              <a:buFont typeface="Libre Franklin"/>
              <a:buChar char="●"/>
            </a:pPr>
            <a:r>
              <a:rPr lang="en-US" sz="1800" b="1">
                <a:solidFill>
                  <a:srgbClr val="5B6770"/>
                </a:solidFill>
                <a:latin typeface="Libre Franklin"/>
                <a:ea typeface="Libre Franklin"/>
                <a:cs typeface="Libre Franklin"/>
                <a:sym typeface="Libre Franklin"/>
              </a:rPr>
              <a:t>120+ Proprietary, First-Party</a:t>
            </a:r>
            <a:endParaRPr sz="1800" b="1">
              <a:solidFill>
                <a:srgbClr val="5B6770"/>
              </a:solidFill>
              <a:latin typeface="Libre Franklin"/>
              <a:ea typeface="Libre Franklin"/>
              <a:cs typeface="Libre Franklin"/>
              <a:sym typeface="Libre Franklin"/>
            </a:endParaRPr>
          </a:p>
          <a:p>
            <a:pPr marL="457200" marR="0" lvl="0" indent="0" algn="l" rtl="0">
              <a:lnSpc>
                <a:spcPct val="115000"/>
              </a:lnSpc>
              <a:spcBef>
                <a:spcPts val="0"/>
              </a:spcBef>
              <a:spcAft>
                <a:spcPts val="0"/>
              </a:spcAft>
              <a:buNone/>
            </a:pPr>
            <a:r>
              <a:rPr lang="en-US" sz="1800" b="1">
                <a:solidFill>
                  <a:srgbClr val="5B6770"/>
                </a:solidFill>
                <a:latin typeface="Libre Franklin"/>
                <a:ea typeface="Libre Franklin"/>
                <a:cs typeface="Libre Franklin"/>
                <a:sym typeface="Libre Franklin"/>
              </a:rPr>
              <a:t>Audience Segments </a:t>
            </a:r>
            <a:endParaRPr sz="1800" b="1">
              <a:solidFill>
                <a:srgbClr val="5B6770"/>
              </a:solidFill>
              <a:latin typeface="Libre Franklin"/>
              <a:ea typeface="Libre Franklin"/>
              <a:cs typeface="Libre Franklin"/>
              <a:sym typeface="Libre Franklin"/>
            </a:endParaRPr>
          </a:p>
          <a:p>
            <a:pPr marL="0" marR="0" lvl="0" indent="0" algn="l" rtl="0">
              <a:lnSpc>
                <a:spcPct val="115000"/>
              </a:lnSpc>
              <a:spcBef>
                <a:spcPts val="0"/>
              </a:spcBef>
              <a:spcAft>
                <a:spcPts val="0"/>
              </a:spcAft>
              <a:buNone/>
            </a:pPr>
            <a:endParaRPr sz="1800" b="1">
              <a:solidFill>
                <a:srgbClr val="5B6770"/>
              </a:solidFill>
              <a:latin typeface="Libre Franklin"/>
              <a:ea typeface="Libre Franklin"/>
              <a:cs typeface="Libre Franklin"/>
              <a:sym typeface="Libre Franklin"/>
            </a:endParaRPr>
          </a:p>
          <a:p>
            <a:pPr marL="457200" lvl="0" indent="-342900" algn="l" rtl="0">
              <a:lnSpc>
                <a:spcPct val="115000"/>
              </a:lnSpc>
              <a:spcBef>
                <a:spcPts val="0"/>
              </a:spcBef>
              <a:spcAft>
                <a:spcPts val="0"/>
              </a:spcAft>
              <a:buClr>
                <a:srgbClr val="5B6770"/>
              </a:buClr>
              <a:buSzPts val="1800"/>
              <a:buFont typeface="Libre Franklin"/>
              <a:buChar char="●"/>
            </a:pPr>
            <a:r>
              <a:rPr lang="en-US" sz="1800" b="1">
                <a:solidFill>
                  <a:srgbClr val="5B6770"/>
                </a:solidFill>
                <a:latin typeface="Libre Franklin"/>
                <a:ea typeface="Libre Franklin"/>
                <a:cs typeface="Libre Franklin"/>
                <a:sym typeface="Libre Franklin"/>
              </a:rPr>
              <a:t>Nationwide Voter File Integration for Deeper Insights</a:t>
            </a:r>
            <a:endParaRPr sz="1800" b="1">
              <a:solidFill>
                <a:srgbClr val="5B6770"/>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800" b="1">
              <a:solidFill>
                <a:srgbClr val="5B6770"/>
              </a:solidFill>
              <a:latin typeface="Libre Franklin"/>
              <a:ea typeface="Libre Franklin"/>
              <a:cs typeface="Libre Franklin"/>
              <a:sym typeface="Libre Franklin"/>
            </a:endParaRPr>
          </a:p>
          <a:p>
            <a:pPr marL="457200" lvl="0" indent="-342900" algn="l" rtl="0">
              <a:lnSpc>
                <a:spcPct val="115000"/>
              </a:lnSpc>
              <a:spcBef>
                <a:spcPts val="0"/>
              </a:spcBef>
              <a:spcAft>
                <a:spcPts val="0"/>
              </a:spcAft>
              <a:buClr>
                <a:srgbClr val="5B6770"/>
              </a:buClr>
              <a:buSzPts val="1800"/>
              <a:buFont typeface="Libre Franklin"/>
              <a:buChar char="●"/>
            </a:pPr>
            <a:r>
              <a:rPr lang="en-US" sz="1800" b="1">
                <a:solidFill>
                  <a:srgbClr val="5B6770"/>
                </a:solidFill>
                <a:latin typeface="Libre Franklin"/>
                <a:ea typeface="Libre Franklin"/>
                <a:cs typeface="Libre Franklin"/>
                <a:sym typeface="Libre Franklin"/>
              </a:rPr>
              <a:t>Audience Modeling Based on Engagement </a:t>
            </a:r>
            <a:endParaRPr sz="1800" b="1">
              <a:solidFill>
                <a:srgbClr val="5B6770"/>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800" b="1">
              <a:solidFill>
                <a:srgbClr val="5B6770"/>
              </a:solidFill>
              <a:latin typeface="Libre Franklin"/>
              <a:ea typeface="Libre Franklin"/>
              <a:cs typeface="Libre Franklin"/>
              <a:sym typeface="Libre Franklin"/>
            </a:endParaRPr>
          </a:p>
          <a:p>
            <a:pPr marL="457200" marR="0" lvl="0" indent="-342900" algn="l" rtl="0">
              <a:lnSpc>
                <a:spcPct val="115000"/>
              </a:lnSpc>
              <a:spcBef>
                <a:spcPts val="0"/>
              </a:spcBef>
              <a:spcAft>
                <a:spcPts val="0"/>
              </a:spcAft>
              <a:buClr>
                <a:srgbClr val="5B6770"/>
              </a:buClr>
              <a:buSzPts val="1800"/>
              <a:buFont typeface="Libre Franklin"/>
              <a:buChar char="●"/>
            </a:pPr>
            <a:r>
              <a:rPr lang="en-US" sz="1800" b="1">
                <a:solidFill>
                  <a:srgbClr val="5B6770"/>
                </a:solidFill>
                <a:latin typeface="Libre Franklin"/>
                <a:ea typeface="Libre Franklin"/>
                <a:cs typeface="Libre Franklin"/>
                <a:sym typeface="Libre Franklin"/>
              </a:rPr>
              <a:t>Real-time Visualization of Audience Size, Demographics and Location </a:t>
            </a:r>
            <a:endParaRPr sz="1800" b="1">
              <a:solidFill>
                <a:srgbClr val="5B6770"/>
              </a:solidFill>
              <a:latin typeface="Libre Franklin"/>
              <a:ea typeface="Libre Franklin"/>
              <a:cs typeface="Libre Franklin"/>
              <a:sym typeface="Libre Franklin"/>
            </a:endParaRPr>
          </a:p>
          <a:p>
            <a:pPr marL="0" marR="0" lvl="0" indent="0" algn="l" rtl="0">
              <a:lnSpc>
                <a:spcPct val="115000"/>
              </a:lnSpc>
              <a:spcBef>
                <a:spcPts val="0"/>
              </a:spcBef>
              <a:spcAft>
                <a:spcPts val="0"/>
              </a:spcAft>
              <a:buNone/>
            </a:pPr>
            <a:endParaRPr sz="1600" i="0" u="none" strike="noStrike" cap="none">
              <a:solidFill>
                <a:schemeClr val="dk1"/>
              </a:solidFill>
              <a:highlight>
                <a:schemeClr val="lt1"/>
              </a:highlight>
              <a:latin typeface="Libre Franklin Medium"/>
              <a:ea typeface="Libre Franklin Medium"/>
              <a:cs typeface="Libre Franklin Medium"/>
              <a:sym typeface="Libre Franklin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p:nvPr/>
        </p:nvSpPr>
        <p:spPr>
          <a:xfrm>
            <a:off x="78355" y="733352"/>
            <a:ext cx="4235700" cy="6618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endParaRPr sz="2700" b="1" u="sng">
              <a:solidFill>
                <a:srgbClr val="2F5D62"/>
              </a:solidFill>
              <a:latin typeface="Libre Franklin"/>
              <a:ea typeface="Libre Franklin"/>
              <a:cs typeface="Libre Franklin"/>
              <a:sym typeface="Libre Franklin"/>
            </a:endParaRPr>
          </a:p>
        </p:txBody>
      </p:sp>
      <p:sp>
        <p:nvSpPr>
          <p:cNvPr id="274" name="Google Shape;274;p32"/>
          <p:cNvSpPr/>
          <p:nvPr/>
        </p:nvSpPr>
        <p:spPr>
          <a:xfrm>
            <a:off x="8414950" y="6431700"/>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275" name="Google Shape;275;p32"/>
          <p:cNvSpPr txBox="1"/>
          <p:nvPr/>
        </p:nvSpPr>
        <p:spPr>
          <a:xfrm>
            <a:off x="2507225" y="0"/>
            <a:ext cx="91200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a:solidFill>
                  <a:schemeClr val="lt1"/>
                </a:solidFill>
                <a:latin typeface="Calibri"/>
                <a:ea typeface="Calibri"/>
                <a:cs typeface="Calibri"/>
                <a:sym typeface="Calibri"/>
              </a:rPr>
              <a:t>Understand Your Audience’s Behavior</a:t>
            </a:r>
            <a:endParaRPr sz="2900" b="1">
              <a:solidFill>
                <a:schemeClr val="lt1"/>
              </a:solidFill>
              <a:latin typeface="Calibri"/>
              <a:ea typeface="Calibri"/>
              <a:cs typeface="Calibri"/>
              <a:sym typeface="Calibri"/>
            </a:endParaRPr>
          </a:p>
        </p:txBody>
      </p:sp>
      <p:pic>
        <p:nvPicPr>
          <p:cNvPr id="276" name="Google Shape;276;p32"/>
          <p:cNvPicPr preferRelativeResize="0"/>
          <p:nvPr/>
        </p:nvPicPr>
        <p:blipFill rotWithShape="1">
          <a:blip r:embed="rId3">
            <a:alphaModFix/>
          </a:blip>
          <a:srcRect l="49683"/>
          <a:stretch/>
        </p:blipFill>
        <p:spPr>
          <a:xfrm>
            <a:off x="563998" y="4571877"/>
            <a:ext cx="3418040" cy="1837575"/>
          </a:xfrm>
          <a:prstGeom prst="rect">
            <a:avLst/>
          </a:prstGeom>
          <a:noFill/>
          <a:ln>
            <a:noFill/>
          </a:ln>
        </p:spPr>
      </p:pic>
      <p:sp>
        <p:nvSpPr>
          <p:cNvPr id="277" name="Google Shape;277;p32"/>
          <p:cNvSpPr txBox="1"/>
          <p:nvPr/>
        </p:nvSpPr>
        <p:spPr>
          <a:xfrm>
            <a:off x="396800" y="483279"/>
            <a:ext cx="3646800" cy="405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endParaRPr sz="1700" b="1">
              <a:solidFill>
                <a:srgbClr val="5B6770"/>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5B6770"/>
              </a:buClr>
              <a:buSzPts val="1700"/>
              <a:buFont typeface="Libre Franklin"/>
              <a:buChar char="●"/>
            </a:pPr>
            <a:r>
              <a:rPr lang="en-US" sz="1700" b="1">
                <a:solidFill>
                  <a:srgbClr val="5B6770"/>
                </a:solidFill>
                <a:latin typeface="Libre Franklin"/>
                <a:ea typeface="Libre Franklin"/>
                <a:cs typeface="Libre Franklin"/>
                <a:sym typeface="Libre Franklin"/>
              </a:rPr>
              <a:t>Media Engagement Shows Priorities and Interests </a:t>
            </a:r>
            <a:endParaRPr sz="1700" b="1">
              <a:solidFill>
                <a:srgbClr val="5B6770"/>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700" b="1">
              <a:solidFill>
                <a:srgbClr val="5B6770"/>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5B6770"/>
              </a:buClr>
              <a:buSzPts val="1700"/>
              <a:buFont typeface="Libre Franklin"/>
              <a:buChar char="●"/>
            </a:pPr>
            <a:r>
              <a:rPr lang="en-US" sz="1700" b="1">
                <a:solidFill>
                  <a:srgbClr val="5B6770"/>
                </a:solidFill>
                <a:latin typeface="Libre Franklin"/>
                <a:ea typeface="Libre Franklin"/>
                <a:cs typeface="Libre Franklin"/>
                <a:sym typeface="Libre Franklin"/>
              </a:rPr>
              <a:t>Millions of Interactions Drive Insights</a:t>
            </a:r>
            <a:endParaRPr sz="1700" b="1">
              <a:solidFill>
                <a:srgbClr val="5B6770"/>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700" b="1">
              <a:solidFill>
                <a:srgbClr val="5B6770"/>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5B6770"/>
              </a:buClr>
              <a:buSzPts val="1700"/>
              <a:buFont typeface="Libre Franklin"/>
              <a:buChar char="●"/>
            </a:pPr>
            <a:r>
              <a:rPr lang="en-US" sz="1700" b="1">
                <a:solidFill>
                  <a:srgbClr val="5B6770"/>
                </a:solidFill>
                <a:latin typeface="Libre Franklin"/>
                <a:ea typeface="Libre Franklin"/>
                <a:cs typeface="Libre Franklin"/>
                <a:sym typeface="Libre Franklin"/>
              </a:rPr>
              <a:t>Relies on behavior, not opinion to guide strategy</a:t>
            </a:r>
            <a:endParaRPr sz="1700" b="1">
              <a:solidFill>
                <a:srgbClr val="5B6770"/>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sz="1700" b="1">
              <a:solidFill>
                <a:srgbClr val="5B6770"/>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5B6770"/>
              </a:buClr>
              <a:buSzPts val="1700"/>
              <a:buFont typeface="Libre Franklin"/>
              <a:buChar char="●"/>
            </a:pPr>
            <a:r>
              <a:rPr lang="en-US" sz="1700" b="1">
                <a:solidFill>
                  <a:srgbClr val="5B6770"/>
                </a:solidFill>
                <a:latin typeface="Libre Franklin"/>
                <a:ea typeface="Libre Franklin"/>
                <a:cs typeface="Libre Franklin"/>
                <a:sym typeface="Libre Franklin"/>
              </a:rPr>
              <a:t>Indexed to control for demographic bias</a:t>
            </a:r>
            <a:endParaRPr sz="1700" b="1">
              <a:solidFill>
                <a:srgbClr val="5B6770"/>
              </a:solidFill>
              <a:latin typeface="Libre Franklin"/>
              <a:ea typeface="Libre Franklin"/>
              <a:cs typeface="Libre Franklin"/>
              <a:sym typeface="Libre Franklin"/>
            </a:endParaRPr>
          </a:p>
          <a:p>
            <a:pPr marL="0" lvl="0" indent="0" algn="l" rtl="0">
              <a:lnSpc>
                <a:spcPct val="115000"/>
              </a:lnSpc>
              <a:spcBef>
                <a:spcPts val="0"/>
              </a:spcBef>
              <a:spcAft>
                <a:spcPts val="0"/>
              </a:spcAft>
              <a:buNone/>
            </a:pPr>
            <a:endParaRPr sz="1700" b="1">
              <a:solidFill>
                <a:srgbClr val="5B6770"/>
              </a:solidFill>
              <a:latin typeface="Libre Franklin"/>
              <a:ea typeface="Libre Franklin"/>
              <a:cs typeface="Libre Franklin"/>
              <a:sym typeface="Libre Franklin"/>
            </a:endParaRPr>
          </a:p>
        </p:txBody>
      </p:sp>
      <p:pic>
        <p:nvPicPr>
          <p:cNvPr id="278" name="Google Shape;278;p32" title="NJ_logo_knockout.png"/>
          <p:cNvPicPr preferRelativeResize="0"/>
          <p:nvPr/>
        </p:nvPicPr>
        <p:blipFill>
          <a:blip r:embed="rId4">
            <a:alphaModFix/>
          </a:blip>
          <a:stretch>
            <a:fillRect/>
          </a:stretch>
        </p:blipFill>
        <p:spPr>
          <a:xfrm>
            <a:off x="1611825" y="181699"/>
            <a:ext cx="955450" cy="389800"/>
          </a:xfrm>
          <a:prstGeom prst="rect">
            <a:avLst/>
          </a:prstGeom>
          <a:noFill/>
          <a:ln>
            <a:noFill/>
          </a:ln>
        </p:spPr>
      </p:pic>
      <p:sp>
        <p:nvSpPr>
          <p:cNvPr id="279" name="Google Shape;279;p32"/>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chemeClr val="dk1"/>
                </a:solidFill>
                <a:latin typeface="Montserrat"/>
                <a:ea typeface="Montserrat"/>
                <a:cs typeface="Montserrat"/>
                <a:sym typeface="Montserrat"/>
              </a:rPr>
              <a:t>For informational purposes only. Do Not Distribute. Proprietary information of CinqDI.</a:t>
            </a:r>
            <a:endParaRPr sz="800" b="1">
              <a:solidFill>
                <a:schemeClr val="dk1"/>
              </a:solidFill>
              <a:latin typeface="Montserrat"/>
              <a:ea typeface="Montserrat"/>
              <a:cs typeface="Montserrat"/>
              <a:sym typeface="Montserrat"/>
            </a:endParaRPr>
          </a:p>
        </p:txBody>
      </p:sp>
      <p:pic>
        <p:nvPicPr>
          <p:cNvPr id="280" name="Google Shape;280;p32" title="Screenshot 2025-09-23 at 9.07.11 PM.png"/>
          <p:cNvPicPr preferRelativeResize="0"/>
          <p:nvPr/>
        </p:nvPicPr>
        <p:blipFill>
          <a:blip r:embed="rId5">
            <a:alphaModFix/>
          </a:blip>
          <a:stretch>
            <a:fillRect/>
          </a:stretch>
        </p:blipFill>
        <p:spPr>
          <a:xfrm>
            <a:off x="4043600" y="998675"/>
            <a:ext cx="8044851" cy="4860625"/>
          </a:xfrm>
          <a:prstGeom prst="rect">
            <a:avLst/>
          </a:prstGeom>
          <a:noFill/>
          <a:ln>
            <a:noFill/>
          </a:ln>
        </p:spPr>
      </p:pic>
      <p:sp>
        <p:nvSpPr>
          <p:cNvPr id="281" name="Google Shape;281;p32"/>
          <p:cNvSpPr/>
          <p:nvPr/>
        </p:nvSpPr>
        <p:spPr>
          <a:xfrm>
            <a:off x="4140540" y="3248507"/>
            <a:ext cx="3785003" cy="2168871"/>
          </a:xfrm>
          <a:prstGeom prst="flowChartProcess">
            <a:avLst/>
          </a:prstGeom>
          <a:noFill/>
          <a:ln w="52675" cap="flat" cmpd="sng">
            <a:solidFill>
              <a:srgbClr val="56BBB1"/>
            </a:solidFill>
            <a:prstDash val="solid"/>
            <a:round/>
            <a:headEnd type="none" w="sm" len="sm"/>
            <a:tailEnd type="none" w="sm" len="sm"/>
          </a:ln>
        </p:spPr>
        <p:txBody>
          <a:bodyPr spcFirstLastPara="1" wrap="square" lIns="126350" tIns="126350" rIns="126350" bIns="126350" anchor="ctr" anchorCtr="0">
            <a:noAutofit/>
          </a:bodyPr>
          <a:lstStyle/>
          <a:p>
            <a:pPr marL="0" lvl="0" indent="0" algn="ctr" rtl="0">
              <a:spcBef>
                <a:spcPts val="0"/>
              </a:spcBef>
              <a:spcAft>
                <a:spcPts val="0"/>
              </a:spcAft>
              <a:buNone/>
            </a:pPr>
            <a:endParaRPr sz="1934">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p:nvPr/>
        </p:nvSpPr>
        <p:spPr>
          <a:xfrm>
            <a:off x="2159000" y="0"/>
            <a:ext cx="95124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a:solidFill>
                  <a:schemeClr val="lt1"/>
                </a:solidFill>
                <a:latin typeface="Calibri"/>
                <a:ea typeface="Calibri"/>
                <a:cs typeface="Calibri"/>
                <a:sym typeface="Calibri"/>
              </a:rPr>
              <a:t>What We Have Learned</a:t>
            </a:r>
            <a:endParaRPr sz="2900" b="1">
              <a:solidFill>
                <a:schemeClr val="lt1"/>
              </a:solidFill>
              <a:latin typeface="Calibri"/>
              <a:ea typeface="Calibri"/>
              <a:cs typeface="Calibri"/>
              <a:sym typeface="Calibri"/>
            </a:endParaRPr>
          </a:p>
        </p:txBody>
      </p:sp>
      <p:sp>
        <p:nvSpPr>
          <p:cNvPr id="288" name="Google Shape;288;p33"/>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289" name="Google Shape;289;p33"/>
          <p:cNvSpPr txBox="1"/>
          <p:nvPr/>
        </p:nvSpPr>
        <p:spPr>
          <a:xfrm>
            <a:off x="380359" y="1415036"/>
            <a:ext cx="3027000" cy="99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1"/>
                </a:solidFill>
                <a:latin typeface="Montserrat"/>
                <a:ea typeface="Montserrat"/>
                <a:cs typeface="Montserrat"/>
                <a:sym typeface="Montserrat"/>
              </a:rPr>
              <a:t>AUGUST 13th</a:t>
            </a:r>
            <a:endParaRPr sz="16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sz="1600" b="1">
                <a:solidFill>
                  <a:schemeClr val="dk1"/>
                </a:solidFill>
                <a:latin typeface="Montserrat"/>
                <a:ea typeface="Montserrat"/>
                <a:cs typeface="Montserrat"/>
                <a:sym typeface="Montserrat"/>
              </a:rPr>
              <a:t>POST PRIMARY</a:t>
            </a:r>
            <a:endParaRPr sz="16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sz="1600">
                <a:solidFill>
                  <a:schemeClr val="dk1"/>
                </a:solidFill>
                <a:latin typeface="Montserrat"/>
                <a:ea typeface="Montserrat"/>
                <a:cs typeface="Montserrat"/>
                <a:sym typeface="Montserrat"/>
              </a:rPr>
              <a:t>Behavior Insights</a:t>
            </a:r>
            <a:endParaRPr sz="1600">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sz="1600" b="1">
                <a:solidFill>
                  <a:schemeClr val="dk1"/>
                </a:solidFill>
                <a:latin typeface="Montserrat"/>
                <a:ea typeface="Montserrat"/>
                <a:cs typeface="Montserrat"/>
                <a:sym typeface="Montserrat"/>
              </a:rPr>
              <a:t>Three Groups STATEWIDE will determine outcome </a:t>
            </a:r>
            <a:endParaRPr sz="1600" b="1">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a:solidFill>
                <a:schemeClr val="dk1"/>
              </a:solidFill>
              <a:latin typeface="Montserrat"/>
              <a:ea typeface="Montserrat"/>
              <a:cs typeface="Montserrat"/>
              <a:sym typeface="Montserrat"/>
            </a:endParaRPr>
          </a:p>
        </p:txBody>
      </p:sp>
      <p:graphicFrame>
        <p:nvGraphicFramePr>
          <p:cNvPr id="290" name="Google Shape;290;p33"/>
          <p:cNvGraphicFramePr/>
          <p:nvPr/>
        </p:nvGraphicFramePr>
        <p:xfrm>
          <a:off x="3680350" y="917703"/>
          <a:ext cx="3000000" cy="3000000"/>
        </p:xfrm>
        <a:graphic>
          <a:graphicData uri="http://schemas.openxmlformats.org/drawingml/2006/table">
            <a:tbl>
              <a:tblPr>
                <a:noFill/>
                <a:tableStyleId>{5F17E7C4-814B-4186-BD4E-4D51B2D5414F}</a:tableStyleId>
              </a:tblPr>
              <a:tblGrid>
                <a:gridCol w="2733850">
                  <a:extLst>
                    <a:ext uri="{9D8B030D-6E8A-4147-A177-3AD203B41FA5}">
                      <a16:colId xmlns:a16="http://schemas.microsoft.com/office/drawing/2014/main" val="20000"/>
                    </a:ext>
                  </a:extLst>
                </a:gridCol>
                <a:gridCol w="2709150">
                  <a:extLst>
                    <a:ext uri="{9D8B030D-6E8A-4147-A177-3AD203B41FA5}">
                      <a16:colId xmlns:a16="http://schemas.microsoft.com/office/drawing/2014/main" val="20001"/>
                    </a:ext>
                  </a:extLst>
                </a:gridCol>
                <a:gridCol w="2688275">
                  <a:extLst>
                    <a:ext uri="{9D8B030D-6E8A-4147-A177-3AD203B41FA5}">
                      <a16:colId xmlns:a16="http://schemas.microsoft.com/office/drawing/2014/main" val="20002"/>
                    </a:ext>
                  </a:extLst>
                </a:gridCol>
              </a:tblGrid>
              <a:tr h="890275">
                <a:tc>
                  <a:txBody>
                    <a:bodyPr/>
                    <a:lstStyle/>
                    <a:p>
                      <a:pPr marL="0" lvl="0" indent="0" algn="ctr" rtl="0">
                        <a:spcBef>
                          <a:spcPts val="0"/>
                        </a:spcBef>
                        <a:spcAft>
                          <a:spcPts val="0"/>
                        </a:spcAft>
                        <a:buNone/>
                      </a:pPr>
                      <a:r>
                        <a:rPr lang="en-US" sz="1600" b="1">
                          <a:solidFill>
                            <a:srgbClr val="FFFFFF"/>
                          </a:solidFill>
                          <a:latin typeface="Montserrat"/>
                          <a:ea typeface="Montserrat"/>
                          <a:cs typeface="Montserrat"/>
                          <a:sym typeface="Montserrat"/>
                        </a:rPr>
                        <a:t>MAGA Loyalists</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US" sz="1200" b="1" i="1">
                          <a:solidFill>
                            <a:srgbClr val="FFFFFF"/>
                          </a:solidFill>
                          <a:latin typeface="Montserrat"/>
                          <a:ea typeface="Montserrat"/>
                          <a:cs typeface="Montserrat"/>
                          <a:sym typeface="Montserrat"/>
                        </a:rPr>
                        <a:t>(427,803 audience size)</a:t>
                      </a:r>
                      <a:endParaRPr sz="1200" b="1" i="1">
                        <a:solidFill>
                          <a:srgbClr val="FFFFFF"/>
                        </a:solidFill>
                        <a:latin typeface="Montserrat"/>
                        <a:ea typeface="Montserrat"/>
                        <a:cs typeface="Montserrat"/>
                        <a:sym typeface="Montserrat"/>
                      </a:endParaRPr>
                    </a:p>
                  </a:txBody>
                  <a:tcPr marL="91425" marR="91425" marT="91425" marB="91425" anchor="ctr">
                    <a:solidFill>
                      <a:srgbClr val="B64B8D"/>
                    </a:solidFill>
                  </a:tcPr>
                </a:tc>
                <a:tc>
                  <a:txBody>
                    <a:bodyPr/>
                    <a:lstStyle/>
                    <a:p>
                      <a:pPr marL="0" lvl="0" indent="0" algn="ctr" rtl="0">
                        <a:spcBef>
                          <a:spcPts val="0"/>
                        </a:spcBef>
                        <a:spcAft>
                          <a:spcPts val="0"/>
                        </a:spcAft>
                        <a:buNone/>
                      </a:pPr>
                      <a:r>
                        <a:rPr lang="en-US" sz="1600" b="1">
                          <a:solidFill>
                            <a:srgbClr val="FFFFFF"/>
                          </a:solidFill>
                          <a:latin typeface="Montserrat"/>
                          <a:ea typeface="Montserrat"/>
                          <a:cs typeface="Montserrat"/>
                          <a:sym typeface="Montserrat"/>
                        </a:rPr>
                        <a:t>Working Class Progressives</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US" sz="1200" b="1" i="1">
                          <a:solidFill>
                            <a:srgbClr val="FFFFFF"/>
                          </a:solidFill>
                          <a:latin typeface="Montserrat"/>
                          <a:ea typeface="Montserrat"/>
                          <a:cs typeface="Montserrat"/>
                          <a:sym typeface="Montserrat"/>
                        </a:rPr>
                        <a:t>(762,395 audience size)</a:t>
                      </a:r>
                      <a:endParaRPr sz="1200" b="1">
                        <a:solidFill>
                          <a:srgbClr val="FFFFFF"/>
                        </a:solidFill>
                        <a:latin typeface="Montserrat"/>
                        <a:ea typeface="Montserrat"/>
                        <a:cs typeface="Montserrat"/>
                        <a:sym typeface="Montserrat"/>
                      </a:endParaRPr>
                    </a:p>
                  </a:txBody>
                  <a:tcPr marL="91425" marR="91425" marT="91425" marB="91425" anchor="ctr">
                    <a:solidFill>
                      <a:srgbClr val="5A7D80"/>
                    </a:solidFill>
                  </a:tcPr>
                </a:tc>
                <a:tc>
                  <a:txBody>
                    <a:bodyPr/>
                    <a:lstStyle/>
                    <a:p>
                      <a:pPr marL="0" lvl="0" indent="0" algn="ctr" rtl="0">
                        <a:spcBef>
                          <a:spcPts val="0"/>
                        </a:spcBef>
                        <a:spcAft>
                          <a:spcPts val="0"/>
                        </a:spcAft>
                        <a:buNone/>
                      </a:pPr>
                      <a:r>
                        <a:rPr lang="en-US" sz="1600" b="1">
                          <a:solidFill>
                            <a:srgbClr val="FFFFFF"/>
                          </a:solidFill>
                          <a:latin typeface="Montserrat"/>
                          <a:ea typeface="Montserrat"/>
                          <a:cs typeface="Montserrat"/>
                          <a:sym typeface="Montserrat"/>
                        </a:rPr>
                        <a:t>Skeptical </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US" sz="1600" b="1">
                          <a:solidFill>
                            <a:srgbClr val="FFFFFF"/>
                          </a:solidFill>
                          <a:latin typeface="Montserrat"/>
                          <a:ea typeface="Montserrat"/>
                          <a:cs typeface="Montserrat"/>
                          <a:sym typeface="Montserrat"/>
                        </a:rPr>
                        <a:t>Persuadable Women</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US" sz="1200" b="1" i="1">
                          <a:solidFill>
                            <a:srgbClr val="FFFFFF"/>
                          </a:solidFill>
                          <a:latin typeface="Montserrat"/>
                          <a:ea typeface="Montserrat"/>
                          <a:cs typeface="Montserrat"/>
                          <a:sym typeface="Montserrat"/>
                        </a:rPr>
                        <a:t>(809,865 audience size)</a:t>
                      </a:r>
                      <a:endParaRPr sz="1200" b="1">
                        <a:solidFill>
                          <a:srgbClr val="FFFFFF"/>
                        </a:solidFill>
                        <a:latin typeface="Montserrat"/>
                        <a:ea typeface="Montserrat"/>
                        <a:cs typeface="Montserrat"/>
                        <a:sym typeface="Montserrat"/>
                      </a:endParaRPr>
                    </a:p>
                  </a:txBody>
                  <a:tcPr marL="91425" marR="91425" marT="91425" marB="91425" anchor="ctr">
                    <a:solidFill>
                      <a:srgbClr val="56BBB1"/>
                    </a:solidFill>
                  </a:tcPr>
                </a:tc>
                <a:extLst>
                  <a:ext uri="{0D108BD9-81ED-4DB2-BD59-A6C34878D82A}">
                    <a16:rowId xmlns:a16="http://schemas.microsoft.com/office/drawing/2014/main" val="10000"/>
                  </a:ext>
                </a:extLst>
              </a:tr>
            </a:tbl>
          </a:graphicData>
        </a:graphic>
      </p:graphicFrame>
      <p:sp>
        <p:nvSpPr>
          <p:cNvPr id="291" name="Google Shape;291;p33"/>
          <p:cNvSpPr/>
          <p:nvPr/>
        </p:nvSpPr>
        <p:spPr>
          <a:xfrm>
            <a:off x="3700931" y="1807972"/>
            <a:ext cx="2621700" cy="993000"/>
          </a:xfrm>
          <a:prstGeom prst="rect">
            <a:avLst/>
          </a:prstGeom>
          <a:solidFill>
            <a:srgbClr val="B64B8D">
              <a:alpha val="24050"/>
            </a:srgbClr>
          </a:solidFill>
          <a:ln>
            <a:noFill/>
          </a:ln>
        </p:spPr>
        <p:txBody>
          <a:bodyPr spcFirstLastPara="1" wrap="square" lIns="80300" tIns="80300" rIns="80300" bIns="80300" anchor="ctr" anchorCtr="0">
            <a:noAutofit/>
          </a:bodyPr>
          <a:lstStyle/>
          <a:p>
            <a:pPr marL="0" lvl="0" indent="0" algn="ctr" rtl="0">
              <a:spcBef>
                <a:spcPts val="0"/>
              </a:spcBef>
              <a:spcAft>
                <a:spcPts val="0"/>
              </a:spcAft>
              <a:buNone/>
            </a:pPr>
            <a:endParaRPr sz="1229">
              <a:solidFill>
                <a:srgbClr val="000000"/>
              </a:solidFill>
              <a:latin typeface="Libre Franklin"/>
              <a:ea typeface="Libre Franklin"/>
              <a:cs typeface="Libre Franklin"/>
              <a:sym typeface="Libre Franklin"/>
            </a:endParaRPr>
          </a:p>
        </p:txBody>
      </p:sp>
      <p:sp>
        <p:nvSpPr>
          <p:cNvPr id="292" name="Google Shape;292;p33"/>
          <p:cNvSpPr/>
          <p:nvPr/>
        </p:nvSpPr>
        <p:spPr>
          <a:xfrm>
            <a:off x="6414193" y="1807972"/>
            <a:ext cx="2621700" cy="993000"/>
          </a:xfrm>
          <a:prstGeom prst="rect">
            <a:avLst/>
          </a:prstGeom>
          <a:solidFill>
            <a:srgbClr val="2F5D61">
              <a:alpha val="22150"/>
            </a:srgbClr>
          </a:solidFill>
          <a:ln>
            <a:noFill/>
          </a:ln>
        </p:spPr>
        <p:txBody>
          <a:bodyPr spcFirstLastPara="1" wrap="square" lIns="80300" tIns="80300" rIns="80300" bIns="80300" anchor="ctr" anchorCtr="0">
            <a:noAutofit/>
          </a:bodyPr>
          <a:lstStyle/>
          <a:p>
            <a:pPr marL="0" lvl="0" indent="0" algn="ctr" rtl="0">
              <a:spcBef>
                <a:spcPts val="0"/>
              </a:spcBef>
              <a:spcAft>
                <a:spcPts val="0"/>
              </a:spcAft>
              <a:buNone/>
            </a:pPr>
            <a:endParaRPr sz="1229">
              <a:solidFill>
                <a:srgbClr val="000000"/>
              </a:solidFill>
              <a:latin typeface="Libre Franklin"/>
              <a:ea typeface="Libre Franklin"/>
              <a:cs typeface="Libre Franklin"/>
              <a:sym typeface="Libre Franklin"/>
            </a:endParaRPr>
          </a:p>
        </p:txBody>
      </p:sp>
      <p:sp>
        <p:nvSpPr>
          <p:cNvPr id="293" name="Google Shape;293;p33"/>
          <p:cNvSpPr txBox="1"/>
          <p:nvPr/>
        </p:nvSpPr>
        <p:spPr>
          <a:xfrm>
            <a:off x="3700931" y="1864806"/>
            <a:ext cx="2621700" cy="784800"/>
          </a:xfrm>
          <a:prstGeom prst="rect">
            <a:avLst/>
          </a:prstGeom>
          <a:noFill/>
          <a:ln>
            <a:noFill/>
          </a:ln>
        </p:spPr>
        <p:txBody>
          <a:bodyPr spcFirstLastPara="1" wrap="square" lIns="80300" tIns="80300" rIns="80300" bIns="80300" anchor="ctr" anchorCtr="0">
            <a:noAutofit/>
          </a:bodyPr>
          <a:lstStyle/>
          <a:p>
            <a:pPr marL="0" lvl="0" indent="0" algn="ctr" rtl="0">
              <a:spcBef>
                <a:spcPts val="0"/>
              </a:spcBef>
              <a:spcAft>
                <a:spcPts val="0"/>
              </a:spcAft>
              <a:buNone/>
            </a:pPr>
            <a:r>
              <a:rPr lang="en-US" sz="1317" b="1">
                <a:solidFill>
                  <a:srgbClr val="424242"/>
                </a:solidFill>
                <a:latin typeface="Montserrat"/>
                <a:ea typeface="Montserrat"/>
                <a:cs typeface="Montserrat"/>
                <a:sym typeface="Montserrat"/>
              </a:rPr>
              <a:t>High turnout &amp; high GOP support </a:t>
            </a:r>
            <a:endParaRPr sz="1317">
              <a:latin typeface="Montserrat"/>
              <a:ea typeface="Montserrat"/>
              <a:cs typeface="Montserrat"/>
              <a:sym typeface="Montserrat"/>
            </a:endParaRPr>
          </a:p>
        </p:txBody>
      </p:sp>
      <p:sp>
        <p:nvSpPr>
          <p:cNvPr id="294" name="Google Shape;294;p33"/>
          <p:cNvSpPr/>
          <p:nvPr/>
        </p:nvSpPr>
        <p:spPr>
          <a:xfrm>
            <a:off x="9189929" y="1807972"/>
            <a:ext cx="2621700" cy="993000"/>
          </a:xfrm>
          <a:prstGeom prst="rect">
            <a:avLst/>
          </a:prstGeom>
          <a:solidFill>
            <a:srgbClr val="56BBB1">
              <a:alpha val="21520"/>
            </a:srgbClr>
          </a:solidFill>
          <a:ln>
            <a:noFill/>
          </a:ln>
        </p:spPr>
        <p:txBody>
          <a:bodyPr spcFirstLastPara="1" wrap="square" lIns="80300" tIns="80300" rIns="80300" bIns="80300" anchor="ctr" anchorCtr="0">
            <a:noAutofit/>
          </a:bodyPr>
          <a:lstStyle/>
          <a:p>
            <a:pPr marL="0" lvl="0" indent="0" algn="ctr" rtl="0">
              <a:spcBef>
                <a:spcPts val="0"/>
              </a:spcBef>
              <a:spcAft>
                <a:spcPts val="0"/>
              </a:spcAft>
              <a:buNone/>
            </a:pPr>
            <a:endParaRPr sz="1229">
              <a:solidFill>
                <a:srgbClr val="000000"/>
              </a:solidFill>
              <a:latin typeface="Libre Franklin"/>
              <a:ea typeface="Libre Franklin"/>
              <a:cs typeface="Libre Franklin"/>
              <a:sym typeface="Libre Franklin"/>
            </a:endParaRPr>
          </a:p>
        </p:txBody>
      </p:sp>
      <p:sp>
        <p:nvSpPr>
          <p:cNvPr id="295" name="Google Shape;295;p33"/>
          <p:cNvSpPr txBox="1"/>
          <p:nvPr/>
        </p:nvSpPr>
        <p:spPr>
          <a:xfrm>
            <a:off x="6445430" y="1864806"/>
            <a:ext cx="2621700" cy="784800"/>
          </a:xfrm>
          <a:prstGeom prst="rect">
            <a:avLst/>
          </a:prstGeom>
          <a:noFill/>
          <a:ln>
            <a:noFill/>
          </a:ln>
        </p:spPr>
        <p:txBody>
          <a:bodyPr spcFirstLastPara="1" wrap="square" lIns="80300" tIns="80300" rIns="80300" bIns="80300" anchor="ctr" anchorCtr="0">
            <a:noAutofit/>
          </a:bodyPr>
          <a:lstStyle/>
          <a:p>
            <a:pPr marL="0" lvl="0" indent="0" algn="ctr" rtl="0">
              <a:spcBef>
                <a:spcPts val="0"/>
              </a:spcBef>
              <a:spcAft>
                <a:spcPts val="0"/>
              </a:spcAft>
              <a:buNone/>
            </a:pPr>
            <a:r>
              <a:rPr lang="en-US" sz="1317" b="1">
                <a:solidFill>
                  <a:srgbClr val="424242"/>
                </a:solidFill>
                <a:latin typeface="Montserrat"/>
                <a:ea typeface="Montserrat"/>
                <a:cs typeface="Montserrat"/>
                <a:sym typeface="Montserrat"/>
              </a:rPr>
              <a:t>Lowest Turnout, partisan messages do not motivate</a:t>
            </a:r>
            <a:endParaRPr sz="1317">
              <a:latin typeface="Montserrat"/>
              <a:ea typeface="Montserrat"/>
              <a:cs typeface="Montserrat"/>
              <a:sym typeface="Montserrat"/>
            </a:endParaRPr>
          </a:p>
        </p:txBody>
      </p:sp>
      <p:sp>
        <p:nvSpPr>
          <p:cNvPr id="296" name="Google Shape;296;p33"/>
          <p:cNvSpPr txBox="1"/>
          <p:nvPr/>
        </p:nvSpPr>
        <p:spPr>
          <a:xfrm>
            <a:off x="9189929" y="1864806"/>
            <a:ext cx="2621700" cy="784800"/>
          </a:xfrm>
          <a:prstGeom prst="rect">
            <a:avLst/>
          </a:prstGeom>
          <a:noFill/>
          <a:ln>
            <a:noFill/>
          </a:ln>
        </p:spPr>
        <p:txBody>
          <a:bodyPr spcFirstLastPara="1" wrap="square" lIns="80300" tIns="80300" rIns="80300" bIns="80300" anchor="ctr" anchorCtr="0">
            <a:noAutofit/>
          </a:bodyPr>
          <a:lstStyle/>
          <a:p>
            <a:pPr marL="0" lvl="0" indent="0" algn="ctr" rtl="0">
              <a:spcBef>
                <a:spcPts val="0"/>
              </a:spcBef>
              <a:spcAft>
                <a:spcPts val="0"/>
              </a:spcAft>
              <a:buNone/>
            </a:pPr>
            <a:r>
              <a:rPr lang="en-US" sz="1317" b="1">
                <a:solidFill>
                  <a:srgbClr val="424242"/>
                </a:solidFill>
                <a:latin typeface="Montserrat"/>
                <a:ea typeface="Montserrat"/>
                <a:cs typeface="Montserrat"/>
                <a:sym typeface="Montserrat"/>
              </a:rPr>
              <a:t>Hate Politics </a:t>
            </a:r>
            <a:endParaRPr sz="1317" b="1">
              <a:solidFill>
                <a:srgbClr val="424242"/>
              </a:solidFill>
              <a:latin typeface="Montserrat"/>
              <a:ea typeface="Montserrat"/>
              <a:cs typeface="Montserrat"/>
              <a:sym typeface="Montserrat"/>
            </a:endParaRPr>
          </a:p>
          <a:p>
            <a:pPr marL="0" lvl="0" indent="0" algn="ctr" rtl="0">
              <a:spcBef>
                <a:spcPts val="0"/>
              </a:spcBef>
              <a:spcAft>
                <a:spcPts val="0"/>
              </a:spcAft>
              <a:buNone/>
            </a:pPr>
            <a:r>
              <a:rPr lang="en-US" sz="1317" b="1">
                <a:solidFill>
                  <a:srgbClr val="424242"/>
                </a:solidFill>
                <a:latin typeface="Montserrat"/>
                <a:ea typeface="Montserrat"/>
                <a:cs typeface="Montserrat"/>
                <a:sym typeface="Montserrat"/>
              </a:rPr>
              <a:t>Vote on economic not social issues</a:t>
            </a:r>
            <a:endParaRPr sz="1317">
              <a:latin typeface="Montserrat"/>
              <a:ea typeface="Montserrat"/>
              <a:cs typeface="Montserrat"/>
              <a:sym typeface="Montserrat"/>
            </a:endParaRPr>
          </a:p>
        </p:txBody>
      </p:sp>
      <p:pic>
        <p:nvPicPr>
          <p:cNvPr id="297" name="Google Shape;297;p33"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298" name="Google Shape;298;p33"/>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sp>
        <p:nvSpPr>
          <p:cNvPr id="299" name="Google Shape;299;p33"/>
          <p:cNvSpPr txBox="1"/>
          <p:nvPr/>
        </p:nvSpPr>
        <p:spPr>
          <a:xfrm>
            <a:off x="380350" y="3191838"/>
            <a:ext cx="3027000" cy="2882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1"/>
                </a:solidFill>
                <a:latin typeface="Montserrat"/>
                <a:ea typeface="Montserrat"/>
                <a:cs typeface="Montserrat"/>
                <a:sym typeface="Montserrat"/>
              </a:rPr>
              <a:t>September 10th</a:t>
            </a:r>
            <a:endParaRPr sz="16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sz="1600" b="1">
                <a:solidFill>
                  <a:schemeClr val="dk1"/>
                </a:solidFill>
                <a:latin typeface="Montserrat"/>
                <a:ea typeface="Montserrat"/>
                <a:cs typeface="Montserrat"/>
                <a:sym typeface="Montserrat"/>
              </a:rPr>
              <a:t>55 DAYS UNTIL ELECTION DAY</a:t>
            </a:r>
            <a:endParaRPr sz="16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sz="1600">
                <a:solidFill>
                  <a:schemeClr val="dk1"/>
                </a:solidFill>
                <a:latin typeface="Montserrat"/>
                <a:ea typeface="Montserrat"/>
                <a:cs typeface="Montserrat"/>
                <a:sym typeface="Montserrat"/>
              </a:rPr>
              <a:t>Behavior Insights</a:t>
            </a:r>
            <a:endParaRPr sz="1600">
              <a:solidFill>
                <a:schemeClr val="dk1"/>
              </a:solidFill>
              <a:latin typeface="Montserrat"/>
              <a:ea typeface="Montserrat"/>
              <a:cs typeface="Montserrat"/>
              <a:sym typeface="Montserrat"/>
            </a:endParaRPr>
          </a:p>
          <a:p>
            <a:pPr marL="0" lvl="0" indent="0" algn="ctr" rtl="0">
              <a:spcBef>
                <a:spcPts val="0"/>
              </a:spcBef>
              <a:spcAft>
                <a:spcPts val="0"/>
              </a:spcAft>
              <a:buNone/>
            </a:pPr>
            <a:r>
              <a:rPr lang="en-US" sz="1600" b="1">
                <a:solidFill>
                  <a:schemeClr val="dk1"/>
                </a:solidFill>
                <a:latin typeface="Montserrat"/>
                <a:ea typeface="Montserrat"/>
                <a:cs typeface="Montserrat"/>
                <a:sym typeface="Montserrat"/>
              </a:rPr>
              <a:t>Two key audiences in home districts (NJ SD16 &amp; NJ CD11) shape campaigns</a:t>
            </a:r>
            <a:endParaRPr sz="1600" b="1">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a:solidFill>
                <a:schemeClr val="dk1"/>
              </a:solidFill>
              <a:latin typeface="Montserrat"/>
              <a:ea typeface="Montserrat"/>
              <a:cs typeface="Montserrat"/>
              <a:sym typeface="Montserrat"/>
            </a:endParaRPr>
          </a:p>
        </p:txBody>
      </p:sp>
      <p:cxnSp>
        <p:nvCxnSpPr>
          <p:cNvPr id="300" name="Google Shape;300;p33"/>
          <p:cNvCxnSpPr/>
          <p:nvPr/>
        </p:nvCxnSpPr>
        <p:spPr>
          <a:xfrm flipH="1">
            <a:off x="5314813" y="4283938"/>
            <a:ext cx="11100" cy="1240500"/>
          </a:xfrm>
          <a:prstGeom prst="straightConnector1">
            <a:avLst/>
          </a:prstGeom>
          <a:noFill/>
          <a:ln w="19050" cap="flat" cmpd="sng">
            <a:solidFill>
              <a:srgbClr val="000000"/>
            </a:solidFill>
            <a:prstDash val="lgDash"/>
            <a:round/>
            <a:headEnd type="none" w="med" len="med"/>
            <a:tailEnd type="triangle" w="med" len="med"/>
          </a:ln>
        </p:spPr>
      </p:cxnSp>
      <p:graphicFrame>
        <p:nvGraphicFramePr>
          <p:cNvPr id="301" name="Google Shape;301;p33"/>
          <p:cNvGraphicFramePr/>
          <p:nvPr/>
        </p:nvGraphicFramePr>
        <p:xfrm>
          <a:off x="4440513" y="3665525"/>
          <a:ext cx="3000000" cy="3000000"/>
        </p:xfrm>
        <a:graphic>
          <a:graphicData uri="http://schemas.openxmlformats.org/drawingml/2006/table">
            <a:tbl>
              <a:tblPr>
                <a:noFill/>
                <a:tableStyleId>{5F17E7C4-814B-4186-BD4E-4D51B2D5414F}</a:tableStyleId>
              </a:tblPr>
              <a:tblGrid>
                <a:gridCol w="1818525">
                  <a:extLst>
                    <a:ext uri="{9D8B030D-6E8A-4147-A177-3AD203B41FA5}">
                      <a16:colId xmlns:a16="http://schemas.microsoft.com/office/drawing/2014/main" val="20000"/>
                    </a:ext>
                  </a:extLst>
                </a:gridCol>
              </a:tblGrid>
              <a:tr h="492300">
                <a:tc>
                  <a:txBody>
                    <a:bodyPr/>
                    <a:lstStyle/>
                    <a:p>
                      <a:pPr marL="0" lvl="0" indent="0" algn="ctr" rtl="0">
                        <a:spcBef>
                          <a:spcPts val="0"/>
                        </a:spcBef>
                        <a:spcAft>
                          <a:spcPts val="0"/>
                        </a:spcAft>
                        <a:buNone/>
                      </a:pPr>
                      <a:r>
                        <a:rPr lang="en-US" sz="1700" b="1">
                          <a:solidFill>
                            <a:srgbClr val="FFFFFF"/>
                          </a:solidFill>
                          <a:latin typeface="Montserrat"/>
                          <a:ea typeface="Montserrat"/>
                          <a:cs typeface="Montserrat"/>
                          <a:sym typeface="Montserrat"/>
                        </a:rPr>
                        <a:t>NJ SD16</a:t>
                      </a:r>
                      <a:endParaRPr sz="17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US" sz="700" b="1" i="1">
                          <a:solidFill>
                            <a:srgbClr val="FFFFFF"/>
                          </a:solidFill>
                          <a:latin typeface="Montserrat"/>
                          <a:ea typeface="Montserrat"/>
                          <a:cs typeface="Montserrat"/>
                          <a:sym typeface="Montserrat"/>
                        </a:rPr>
                        <a:t>(164,176 voters)</a:t>
                      </a:r>
                      <a:endParaRPr sz="1700" b="1">
                        <a:solidFill>
                          <a:srgbClr val="FFFFFF"/>
                        </a:solidFill>
                        <a:latin typeface="Montserrat"/>
                        <a:ea typeface="Montserrat"/>
                        <a:cs typeface="Montserrat"/>
                        <a:sym typeface="Montserrat"/>
                      </a:endParaRPr>
                    </a:p>
                  </a:txBody>
                  <a:tcPr marL="91425" marR="91425" marT="91425" marB="91425" anchor="ctr">
                    <a:solidFill>
                      <a:srgbClr val="858685"/>
                    </a:solidFill>
                  </a:tcPr>
                </a:tc>
                <a:extLst>
                  <a:ext uri="{0D108BD9-81ED-4DB2-BD59-A6C34878D82A}">
                    <a16:rowId xmlns:a16="http://schemas.microsoft.com/office/drawing/2014/main" val="10000"/>
                  </a:ext>
                </a:extLst>
              </a:tr>
            </a:tbl>
          </a:graphicData>
        </a:graphic>
      </p:graphicFrame>
      <p:sp>
        <p:nvSpPr>
          <p:cNvPr id="302" name="Google Shape;302;p33"/>
          <p:cNvSpPr/>
          <p:nvPr/>
        </p:nvSpPr>
        <p:spPr>
          <a:xfrm>
            <a:off x="3948395" y="5533275"/>
            <a:ext cx="2744100" cy="492300"/>
          </a:xfrm>
          <a:prstGeom prst="rect">
            <a:avLst/>
          </a:prstGeom>
          <a:solidFill>
            <a:srgbClr val="E7E6E6"/>
          </a:solidFill>
          <a:ln>
            <a:noFill/>
          </a:ln>
        </p:spPr>
        <p:txBody>
          <a:bodyPr spcFirstLastPara="1" wrap="square" lIns="71300" tIns="71300" rIns="71300" bIns="71300" anchor="ctr" anchorCtr="0">
            <a:noAutofit/>
          </a:bodyPr>
          <a:lstStyle/>
          <a:p>
            <a:pPr marL="0" lvl="0" indent="0" algn="ctr" rtl="0">
              <a:spcBef>
                <a:spcPts val="0"/>
              </a:spcBef>
              <a:spcAft>
                <a:spcPts val="0"/>
              </a:spcAft>
              <a:buNone/>
            </a:pPr>
            <a:endParaRPr sz="1091">
              <a:solidFill>
                <a:srgbClr val="000000"/>
              </a:solidFill>
              <a:latin typeface="Libre Franklin"/>
              <a:ea typeface="Libre Franklin"/>
              <a:cs typeface="Libre Franklin"/>
              <a:sym typeface="Libre Franklin"/>
            </a:endParaRPr>
          </a:p>
        </p:txBody>
      </p:sp>
      <p:sp>
        <p:nvSpPr>
          <p:cNvPr id="303" name="Google Shape;303;p33"/>
          <p:cNvSpPr txBox="1"/>
          <p:nvPr/>
        </p:nvSpPr>
        <p:spPr>
          <a:xfrm>
            <a:off x="3917588" y="3212550"/>
            <a:ext cx="2864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858685"/>
                </a:solidFill>
                <a:latin typeface="Montserrat"/>
                <a:ea typeface="Montserrat"/>
                <a:cs typeface="Montserrat"/>
                <a:sym typeface="Montserrat"/>
              </a:rPr>
              <a:t>Ciattarelli’s home district</a:t>
            </a:r>
            <a:endParaRPr sz="1600">
              <a:solidFill>
                <a:srgbClr val="858685"/>
              </a:solidFill>
              <a:latin typeface="Montserrat"/>
              <a:ea typeface="Montserrat"/>
              <a:cs typeface="Montserrat"/>
              <a:sym typeface="Montserrat"/>
            </a:endParaRPr>
          </a:p>
        </p:txBody>
      </p:sp>
      <p:sp>
        <p:nvSpPr>
          <p:cNvPr id="304" name="Google Shape;304;p33"/>
          <p:cNvSpPr txBox="1"/>
          <p:nvPr/>
        </p:nvSpPr>
        <p:spPr>
          <a:xfrm>
            <a:off x="3845575" y="5611784"/>
            <a:ext cx="2949600" cy="324000"/>
          </a:xfrm>
          <a:prstGeom prst="rect">
            <a:avLst/>
          </a:prstGeom>
          <a:noFill/>
          <a:ln>
            <a:noFill/>
          </a:ln>
        </p:spPr>
        <p:txBody>
          <a:bodyPr spcFirstLastPara="1" wrap="square" lIns="71300" tIns="71300" rIns="71300" bIns="71300" anchor="t" anchorCtr="0">
            <a:spAutoFit/>
          </a:bodyPr>
          <a:lstStyle/>
          <a:p>
            <a:pPr marL="0" lvl="0" indent="0" algn="ctr" rtl="0">
              <a:spcBef>
                <a:spcPts val="0"/>
              </a:spcBef>
              <a:spcAft>
                <a:spcPts val="0"/>
              </a:spcAft>
              <a:buNone/>
            </a:pPr>
            <a:r>
              <a:rPr lang="en-US" sz="1169" b="1">
                <a:solidFill>
                  <a:srgbClr val="000000"/>
                </a:solidFill>
                <a:latin typeface="Montserrat"/>
                <a:ea typeface="Montserrat"/>
                <a:cs typeface="Montserrat"/>
                <a:sym typeface="Montserrat"/>
              </a:rPr>
              <a:t>Family First Affluent</a:t>
            </a:r>
            <a:endParaRPr sz="1169" b="1">
              <a:solidFill>
                <a:srgbClr val="000000"/>
              </a:solidFill>
              <a:latin typeface="Montserrat"/>
              <a:ea typeface="Montserrat"/>
              <a:cs typeface="Montserrat"/>
              <a:sym typeface="Montserrat"/>
            </a:endParaRPr>
          </a:p>
        </p:txBody>
      </p:sp>
      <p:sp>
        <p:nvSpPr>
          <p:cNvPr id="305" name="Google Shape;305;p33"/>
          <p:cNvSpPr txBox="1"/>
          <p:nvPr/>
        </p:nvSpPr>
        <p:spPr>
          <a:xfrm>
            <a:off x="4320763" y="4443000"/>
            <a:ext cx="2058000" cy="784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latin typeface="Montserrat"/>
                <a:ea typeface="Montserrat"/>
                <a:cs typeface="Montserrat"/>
                <a:sym typeface="Montserrat"/>
              </a:rPr>
              <a:t>Electoral Focus: </a:t>
            </a:r>
            <a:r>
              <a:rPr lang="en-US" sz="900" b="1">
                <a:latin typeface="Montserrat"/>
                <a:ea typeface="Montserrat"/>
                <a:cs typeface="Montserrat"/>
                <a:sym typeface="Montserrat"/>
              </a:rPr>
              <a:t>General Election</a:t>
            </a:r>
            <a:endParaRPr sz="900" b="1">
              <a:latin typeface="Montserrat"/>
              <a:ea typeface="Montserrat"/>
              <a:cs typeface="Montserrat"/>
              <a:sym typeface="Montserrat"/>
            </a:endParaRPr>
          </a:p>
          <a:p>
            <a:pPr marL="0" lvl="0" indent="0" algn="ctr" rtl="0">
              <a:spcBef>
                <a:spcPts val="0"/>
              </a:spcBef>
              <a:spcAft>
                <a:spcPts val="0"/>
              </a:spcAft>
              <a:buNone/>
            </a:pPr>
            <a:r>
              <a:rPr lang="en-US" sz="900">
                <a:latin typeface="Montserrat"/>
                <a:ea typeface="Montserrat"/>
                <a:cs typeface="Montserrat"/>
                <a:sym typeface="Montserrat"/>
              </a:rPr>
              <a:t>Key Demo: </a:t>
            </a:r>
            <a:r>
              <a:rPr lang="en-US" sz="900" b="1">
                <a:latin typeface="Montserrat"/>
                <a:ea typeface="Montserrat"/>
                <a:cs typeface="Montserrat"/>
                <a:sym typeface="Montserrat"/>
              </a:rPr>
              <a:t>Family First Affluent </a:t>
            </a:r>
            <a:endParaRPr sz="900" b="1">
              <a:latin typeface="Montserrat"/>
              <a:ea typeface="Montserrat"/>
              <a:cs typeface="Montserrat"/>
              <a:sym typeface="Montserrat"/>
            </a:endParaRPr>
          </a:p>
          <a:p>
            <a:pPr marL="0" lvl="0" indent="0" algn="ctr" rtl="0">
              <a:spcBef>
                <a:spcPts val="0"/>
              </a:spcBef>
              <a:spcAft>
                <a:spcPts val="0"/>
              </a:spcAft>
              <a:buNone/>
            </a:pPr>
            <a:r>
              <a:rPr lang="en-US" sz="900">
                <a:latin typeface="Montserrat"/>
                <a:ea typeface="Montserrat"/>
                <a:cs typeface="Montserrat"/>
                <a:sym typeface="Montserrat"/>
              </a:rPr>
              <a:t>Why they matter:  </a:t>
            </a:r>
            <a:r>
              <a:rPr lang="en-US" sz="900" b="1">
                <a:latin typeface="Montserrat"/>
                <a:ea typeface="Montserrat"/>
                <a:cs typeface="Montserrat"/>
                <a:sym typeface="Montserrat"/>
              </a:rPr>
              <a:t>22% of voters—nearly 3x statewide</a:t>
            </a:r>
            <a:endParaRPr sz="900" b="1">
              <a:latin typeface="Montserrat"/>
              <a:ea typeface="Montserrat"/>
              <a:cs typeface="Montserrat"/>
              <a:sym typeface="Montserrat"/>
            </a:endParaRPr>
          </a:p>
        </p:txBody>
      </p:sp>
      <p:sp>
        <p:nvSpPr>
          <p:cNvPr id="306" name="Google Shape;306;p33"/>
          <p:cNvSpPr txBox="1"/>
          <p:nvPr/>
        </p:nvSpPr>
        <p:spPr>
          <a:xfrm>
            <a:off x="7672625" y="3008993"/>
            <a:ext cx="42753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2"/>
                </a:solidFill>
                <a:latin typeface="Montserrat"/>
                <a:ea typeface="Montserrat"/>
                <a:cs typeface="Montserrat"/>
                <a:sym typeface="Montserrat"/>
              </a:rPr>
              <a:t>Sherrill’s home district</a:t>
            </a:r>
            <a:endParaRPr sz="1600">
              <a:solidFill>
                <a:schemeClr val="dk2"/>
              </a:solidFill>
              <a:latin typeface="Montserrat"/>
              <a:ea typeface="Montserrat"/>
              <a:cs typeface="Montserrat"/>
              <a:sym typeface="Montserrat"/>
            </a:endParaRPr>
          </a:p>
        </p:txBody>
      </p:sp>
      <p:graphicFrame>
        <p:nvGraphicFramePr>
          <p:cNvPr id="307" name="Google Shape;307;p33"/>
          <p:cNvGraphicFramePr/>
          <p:nvPr/>
        </p:nvGraphicFramePr>
        <p:xfrm>
          <a:off x="8900450" y="3665518"/>
          <a:ext cx="3000000" cy="3000000"/>
        </p:xfrm>
        <a:graphic>
          <a:graphicData uri="http://schemas.openxmlformats.org/drawingml/2006/table">
            <a:tbl>
              <a:tblPr>
                <a:noFill/>
                <a:tableStyleId>{5F17E7C4-814B-4186-BD4E-4D51B2D5414F}</a:tableStyleId>
              </a:tblPr>
              <a:tblGrid>
                <a:gridCol w="1819650">
                  <a:extLst>
                    <a:ext uri="{9D8B030D-6E8A-4147-A177-3AD203B41FA5}">
                      <a16:colId xmlns:a16="http://schemas.microsoft.com/office/drawing/2014/main" val="20000"/>
                    </a:ext>
                  </a:extLst>
                </a:gridCol>
              </a:tblGrid>
              <a:tr h="548600">
                <a:tc>
                  <a:txBody>
                    <a:bodyPr/>
                    <a:lstStyle/>
                    <a:p>
                      <a:pPr marL="0" lvl="0" indent="0" algn="ctr" rtl="0">
                        <a:spcBef>
                          <a:spcPts val="0"/>
                        </a:spcBef>
                        <a:spcAft>
                          <a:spcPts val="0"/>
                        </a:spcAft>
                        <a:buNone/>
                      </a:pPr>
                      <a:r>
                        <a:rPr lang="en-US" sz="1700" b="1">
                          <a:solidFill>
                            <a:schemeClr val="lt1"/>
                          </a:solidFill>
                          <a:latin typeface="Montserrat"/>
                          <a:ea typeface="Montserrat"/>
                          <a:cs typeface="Montserrat"/>
                          <a:sym typeface="Montserrat"/>
                        </a:rPr>
                        <a:t>NJ CD11</a:t>
                      </a:r>
                      <a:endParaRPr sz="1700" b="1">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700" b="1" i="1">
                          <a:solidFill>
                            <a:schemeClr val="lt1"/>
                          </a:solidFill>
                          <a:latin typeface="Montserrat"/>
                          <a:ea typeface="Montserrat"/>
                          <a:cs typeface="Montserrat"/>
                          <a:sym typeface="Montserrat"/>
                        </a:rPr>
                        <a:t>(556,674 voters)</a:t>
                      </a:r>
                      <a:endParaRPr sz="1700" b="1">
                        <a:solidFill>
                          <a:schemeClr val="lt1"/>
                        </a:solidFill>
                        <a:latin typeface="Montserrat"/>
                        <a:ea typeface="Montserrat"/>
                        <a:cs typeface="Montserrat"/>
                        <a:sym typeface="Montserrat"/>
                      </a:endParaRPr>
                    </a:p>
                  </a:txBody>
                  <a:tcPr marL="91425" marR="91425" marT="91425" marB="91425" anchor="ctr">
                    <a:solidFill>
                      <a:schemeClr val="accent3"/>
                    </a:solidFill>
                  </a:tcPr>
                </a:tc>
                <a:extLst>
                  <a:ext uri="{0D108BD9-81ED-4DB2-BD59-A6C34878D82A}">
                    <a16:rowId xmlns:a16="http://schemas.microsoft.com/office/drawing/2014/main" val="10000"/>
                  </a:ext>
                </a:extLst>
              </a:tr>
            </a:tbl>
          </a:graphicData>
        </a:graphic>
      </p:graphicFrame>
      <p:cxnSp>
        <p:nvCxnSpPr>
          <p:cNvPr id="308" name="Google Shape;308;p33"/>
          <p:cNvCxnSpPr>
            <a:endCxn id="309" idx="0"/>
          </p:cNvCxnSpPr>
          <p:nvPr/>
        </p:nvCxnSpPr>
        <p:spPr>
          <a:xfrm flipH="1">
            <a:off x="9809975" y="4371263"/>
            <a:ext cx="5700" cy="1119900"/>
          </a:xfrm>
          <a:prstGeom prst="straightConnector1">
            <a:avLst/>
          </a:prstGeom>
          <a:noFill/>
          <a:ln w="19050" cap="flat" cmpd="sng">
            <a:solidFill>
              <a:srgbClr val="000000"/>
            </a:solidFill>
            <a:prstDash val="lgDash"/>
            <a:round/>
            <a:headEnd type="none" w="med" len="med"/>
            <a:tailEnd type="triangle" w="med" len="med"/>
          </a:ln>
        </p:spPr>
      </p:cxnSp>
      <p:sp>
        <p:nvSpPr>
          <p:cNvPr id="310" name="Google Shape;310;p33"/>
          <p:cNvSpPr txBox="1"/>
          <p:nvPr/>
        </p:nvSpPr>
        <p:spPr>
          <a:xfrm>
            <a:off x="8781263" y="4342800"/>
            <a:ext cx="2058000" cy="784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900">
                <a:solidFill>
                  <a:schemeClr val="dk1"/>
                </a:solidFill>
                <a:latin typeface="Montserrat"/>
                <a:ea typeface="Montserrat"/>
                <a:cs typeface="Montserrat"/>
                <a:sym typeface="Montserrat"/>
              </a:rPr>
              <a:t>Electoral Focus:</a:t>
            </a:r>
            <a:r>
              <a:rPr lang="en-US" sz="900" b="1">
                <a:solidFill>
                  <a:schemeClr val="dk1"/>
                </a:solidFill>
                <a:latin typeface="Montserrat"/>
                <a:ea typeface="Montserrat"/>
                <a:cs typeface="Montserrat"/>
                <a:sym typeface="Montserrat"/>
              </a:rPr>
              <a:t> Dem Primary</a:t>
            </a:r>
            <a:endParaRPr sz="900" b="1">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900">
                <a:solidFill>
                  <a:schemeClr val="dk1"/>
                </a:solidFill>
                <a:latin typeface="Montserrat"/>
                <a:ea typeface="Montserrat"/>
                <a:cs typeface="Montserrat"/>
                <a:sym typeface="Montserrat"/>
              </a:rPr>
              <a:t>Key Demo: </a:t>
            </a:r>
            <a:r>
              <a:rPr lang="en-US" sz="900" b="1">
                <a:solidFill>
                  <a:schemeClr val="dk1"/>
                </a:solidFill>
                <a:latin typeface="Montserrat"/>
                <a:ea typeface="Montserrat"/>
                <a:cs typeface="Montserrat"/>
                <a:sym typeface="Montserrat"/>
              </a:rPr>
              <a:t>Seniors 4 Safety Net</a:t>
            </a:r>
            <a:endParaRPr sz="900" b="1">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900">
                <a:solidFill>
                  <a:schemeClr val="dk1"/>
                </a:solidFill>
                <a:latin typeface="Montserrat"/>
                <a:ea typeface="Montserrat"/>
                <a:cs typeface="Montserrat"/>
                <a:sym typeface="Montserrat"/>
              </a:rPr>
              <a:t>Why they matter: </a:t>
            </a:r>
            <a:r>
              <a:rPr lang="en-US" sz="900" b="1">
                <a:solidFill>
                  <a:schemeClr val="dk1"/>
                </a:solidFill>
                <a:latin typeface="Montserrat"/>
                <a:ea typeface="Montserrat"/>
                <a:cs typeface="Montserrat"/>
                <a:sym typeface="Montserrat"/>
              </a:rPr>
              <a:t> 43.8% of Primary voters - over 3x district registration</a:t>
            </a:r>
            <a:endParaRPr sz="500">
              <a:latin typeface="Montserrat"/>
              <a:ea typeface="Montserrat"/>
              <a:cs typeface="Montserrat"/>
              <a:sym typeface="Montserrat"/>
            </a:endParaRPr>
          </a:p>
        </p:txBody>
      </p:sp>
      <p:sp>
        <p:nvSpPr>
          <p:cNvPr id="309" name="Google Shape;309;p33"/>
          <p:cNvSpPr/>
          <p:nvPr/>
        </p:nvSpPr>
        <p:spPr>
          <a:xfrm>
            <a:off x="8786675" y="5491163"/>
            <a:ext cx="2046600" cy="492300"/>
          </a:xfrm>
          <a:prstGeom prst="rect">
            <a:avLst/>
          </a:prstGeom>
          <a:solidFill>
            <a:srgbClr val="2F5D61">
              <a:alpha val="22150"/>
            </a:srgbClr>
          </a:solidFill>
          <a:ln>
            <a:noFill/>
          </a:ln>
        </p:spPr>
        <p:txBody>
          <a:bodyPr spcFirstLastPara="1" wrap="square" lIns="43775" tIns="43775" rIns="43775" bIns="43775" anchor="ctr" anchorCtr="0">
            <a:noAutofit/>
          </a:bodyPr>
          <a:lstStyle/>
          <a:p>
            <a:pPr marL="0" lvl="0" indent="0" algn="ctr" rtl="0">
              <a:spcBef>
                <a:spcPts val="0"/>
              </a:spcBef>
              <a:spcAft>
                <a:spcPts val="0"/>
              </a:spcAft>
              <a:buNone/>
            </a:pPr>
            <a:endParaRPr sz="670">
              <a:solidFill>
                <a:schemeClr val="dk1"/>
              </a:solidFill>
              <a:latin typeface="Libre Franklin"/>
              <a:ea typeface="Libre Franklin"/>
              <a:cs typeface="Libre Franklin"/>
              <a:sym typeface="Libre Franklin"/>
            </a:endParaRPr>
          </a:p>
        </p:txBody>
      </p:sp>
      <p:sp>
        <p:nvSpPr>
          <p:cNvPr id="311" name="Google Shape;311;p33"/>
          <p:cNvSpPr txBox="1"/>
          <p:nvPr/>
        </p:nvSpPr>
        <p:spPr>
          <a:xfrm>
            <a:off x="8904268" y="5604709"/>
            <a:ext cx="1810800" cy="265200"/>
          </a:xfrm>
          <a:prstGeom prst="rect">
            <a:avLst/>
          </a:prstGeom>
          <a:noFill/>
          <a:ln>
            <a:noFill/>
          </a:ln>
        </p:spPr>
        <p:txBody>
          <a:bodyPr spcFirstLastPara="1" wrap="square" lIns="43775" tIns="43775" rIns="43775" bIns="43775" anchor="t" anchorCtr="0">
            <a:spAutoFit/>
          </a:bodyPr>
          <a:lstStyle/>
          <a:p>
            <a:pPr marL="0" lvl="0" indent="0" algn="ctr" rtl="0">
              <a:spcBef>
                <a:spcPts val="0"/>
              </a:spcBef>
              <a:spcAft>
                <a:spcPts val="0"/>
              </a:spcAft>
              <a:buNone/>
            </a:pPr>
            <a:r>
              <a:rPr lang="en-US" sz="1148" b="1">
                <a:solidFill>
                  <a:schemeClr val="dk1"/>
                </a:solidFill>
                <a:latin typeface="Montserrat"/>
                <a:ea typeface="Montserrat"/>
                <a:cs typeface="Montserrat"/>
                <a:sym typeface="Montserrat"/>
              </a:rPr>
              <a:t>Seniors 4 Safety Net</a:t>
            </a:r>
            <a:endParaRPr sz="1148" b="1">
              <a:solidFill>
                <a:schemeClr val="dk1"/>
              </a:solidFill>
              <a:latin typeface="Montserrat"/>
              <a:ea typeface="Montserrat"/>
              <a:cs typeface="Montserrat"/>
              <a:sym typeface="Montserrat"/>
            </a:endParaRPr>
          </a:p>
        </p:txBody>
      </p:sp>
      <p:pic>
        <p:nvPicPr>
          <p:cNvPr id="312" name="Google Shape;312;p33" title="lCcpA--3.png"/>
          <p:cNvPicPr preferRelativeResize="0"/>
          <p:nvPr/>
        </p:nvPicPr>
        <p:blipFill rotWithShape="1">
          <a:blip r:embed="rId4">
            <a:alphaModFix/>
          </a:blip>
          <a:srcRect l="10107" r="8835" b="4571"/>
          <a:stretch/>
        </p:blipFill>
        <p:spPr>
          <a:xfrm>
            <a:off x="6779277" y="3753174"/>
            <a:ext cx="1724499" cy="2302047"/>
          </a:xfrm>
          <a:prstGeom prst="rect">
            <a:avLst/>
          </a:prstGeom>
          <a:noFill/>
          <a:ln>
            <a:noFill/>
          </a:ln>
        </p:spPr>
      </p:pic>
      <p:cxnSp>
        <p:nvCxnSpPr>
          <p:cNvPr id="313" name="Google Shape;313;p33"/>
          <p:cNvCxnSpPr/>
          <p:nvPr/>
        </p:nvCxnSpPr>
        <p:spPr>
          <a:xfrm rot="10800000" flipH="1">
            <a:off x="7957179" y="3759111"/>
            <a:ext cx="945600" cy="496500"/>
          </a:xfrm>
          <a:prstGeom prst="straightConnector1">
            <a:avLst/>
          </a:prstGeom>
          <a:noFill/>
          <a:ln w="19050" cap="flat" cmpd="sng">
            <a:solidFill>
              <a:schemeClr val="dk2"/>
            </a:solidFill>
            <a:prstDash val="lgDash"/>
            <a:round/>
            <a:headEnd type="none" w="med" len="med"/>
            <a:tailEnd type="none" w="med" len="med"/>
          </a:ln>
        </p:spPr>
      </p:cxnSp>
      <p:cxnSp>
        <p:nvCxnSpPr>
          <p:cNvPr id="314" name="Google Shape;314;p33"/>
          <p:cNvCxnSpPr/>
          <p:nvPr/>
        </p:nvCxnSpPr>
        <p:spPr>
          <a:xfrm>
            <a:off x="6259050" y="4049393"/>
            <a:ext cx="1003200" cy="393600"/>
          </a:xfrm>
          <a:prstGeom prst="straightConnector1">
            <a:avLst/>
          </a:prstGeom>
          <a:noFill/>
          <a:ln w="19050" cap="flat" cmpd="sng">
            <a:solidFill>
              <a:schemeClr val="dk2"/>
            </a:solidFill>
            <a:prstDash val="lgDash"/>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4"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321" name="Google Shape;321;p34"/>
          <p:cNvSpPr txBox="1">
            <a:spLocks noGrp="1"/>
          </p:cNvSpPr>
          <p:nvPr>
            <p:ph type="body" idx="1"/>
          </p:nvPr>
        </p:nvSpPr>
        <p:spPr>
          <a:xfrm>
            <a:off x="3041450" y="31900"/>
            <a:ext cx="9032700" cy="631200"/>
          </a:xfrm>
          <a:prstGeom prst="rect">
            <a:avLst/>
          </a:prstGeom>
          <a:noFill/>
          <a:ln>
            <a:noFill/>
          </a:ln>
        </p:spPr>
        <p:txBody>
          <a:bodyPr spcFirstLastPara="1" wrap="square" lIns="91425" tIns="45700" rIns="91425" bIns="45700" anchor="t" anchorCtr="0">
            <a:normAutofit fontScale="70000"/>
          </a:bodyPr>
          <a:lstStyle/>
          <a:p>
            <a:pPr marL="0" lvl="0" indent="0" algn="ctr" rtl="0">
              <a:lnSpc>
                <a:spcPct val="100000"/>
              </a:lnSpc>
              <a:spcBef>
                <a:spcPts val="0"/>
              </a:spcBef>
              <a:spcAft>
                <a:spcPts val="0"/>
              </a:spcAft>
              <a:buNone/>
            </a:pPr>
            <a:r>
              <a:rPr lang="en-US" sz="3500">
                <a:solidFill>
                  <a:schemeClr val="lt1"/>
                </a:solidFill>
                <a:latin typeface="Calibri"/>
                <a:ea typeface="Calibri"/>
                <a:cs typeface="Calibri"/>
                <a:sym typeface="Calibri"/>
              </a:rPr>
              <a:t>Sherrill vs Ciattarelli: Prevailing Topics, Frequency and Solutions</a:t>
            </a:r>
            <a:endParaRPr sz="3500">
              <a:solidFill>
                <a:schemeClr val="lt1"/>
              </a:solidFill>
              <a:latin typeface="Calibri"/>
              <a:ea typeface="Calibri"/>
              <a:cs typeface="Calibri"/>
              <a:sym typeface="Calibri"/>
            </a:endParaRPr>
          </a:p>
        </p:txBody>
      </p:sp>
      <p:sp>
        <p:nvSpPr>
          <p:cNvPr id="322" name="Google Shape;322;p34"/>
          <p:cNvSpPr txBox="1"/>
          <p:nvPr/>
        </p:nvSpPr>
        <p:spPr>
          <a:xfrm>
            <a:off x="6608225" y="893600"/>
            <a:ext cx="53769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CB333B"/>
                </a:solidFill>
                <a:latin typeface="Montserrat"/>
                <a:ea typeface="Montserrat"/>
                <a:cs typeface="Montserrat"/>
                <a:sym typeface="Montserrat"/>
              </a:rPr>
              <a:t>Ciattarelli</a:t>
            </a:r>
            <a:endParaRPr sz="1800">
              <a:solidFill>
                <a:srgbClr val="CB333B"/>
              </a:solidFill>
              <a:latin typeface="Montserrat"/>
              <a:ea typeface="Montserrat"/>
              <a:cs typeface="Montserrat"/>
              <a:sym typeface="Montserrat"/>
            </a:endParaRPr>
          </a:p>
        </p:txBody>
      </p:sp>
      <p:sp>
        <p:nvSpPr>
          <p:cNvPr id="323" name="Google Shape;323;p34"/>
          <p:cNvSpPr txBox="1"/>
          <p:nvPr/>
        </p:nvSpPr>
        <p:spPr>
          <a:xfrm>
            <a:off x="187425" y="893600"/>
            <a:ext cx="53769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0094BE"/>
                </a:solidFill>
                <a:latin typeface="Montserrat"/>
                <a:ea typeface="Montserrat"/>
                <a:cs typeface="Montserrat"/>
                <a:sym typeface="Montserrat"/>
              </a:rPr>
              <a:t>Sherrill</a:t>
            </a:r>
            <a:endParaRPr sz="1800">
              <a:solidFill>
                <a:srgbClr val="0094BE"/>
              </a:solidFill>
              <a:latin typeface="Montserrat"/>
              <a:ea typeface="Montserrat"/>
              <a:cs typeface="Montserrat"/>
              <a:sym typeface="Montserrat"/>
            </a:endParaRPr>
          </a:p>
        </p:txBody>
      </p:sp>
      <p:sp>
        <p:nvSpPr>
          <p:cNvPr id="324" name="Google Shape;324;p34"/>
          <p:cNvSpPr txBox="1"/>
          <p:nvPr/>
        </p:nvSpPr>
        <p:spPr>
          <a:xfrm>
            <a:off x="0" y="6553200"/>
            <a:ext cx="7937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000000"/>
                </a:solidFill>
                <a:highlight>
                  <a:srgbClr val="FFFFFF"/>
                </a:highlight>
              </a:rPr>
              <a:t>Sources:</a:t>
            </a:r>
            <a:r>
              <a:rPr lang="en-US" sz="1000" i="1">
                <a:highlight>
                  <a:srgbClr val="FFFFFF"/>
                </a:highlight>
              </a:rPr>
              <a:t> R</a:t>
            </a:r>
            <a:r>
              <a:rPr lang="en-US" sz="1000" i="1">
                <a:solidFill>
                  <a:schemeClr val="dk1"/>
                </a:solidFill>
                <a:highlight>
                  <a:schemeClr val="lt1"/>
                </a:highlight>
              </a:rPr>
              <a:t>ecent speeches, debates &amp; social media</a:t>
            </a:r>
            <a:endParaRPr sz="1000" i="1">
              <a:solidFill>
                <a:schemeClr val="dk1"/>
              </a:solidFill>
              <a:highlight>
                <a:schemeClr val="lt1"/>
              </a:highlight>
            </a:endParaRPr>
          </a:p>
          <a:p>
            <a:pPr marL="0" lvl="0" indent="0" algn="l" rtl="0">
              <a:spcBef>
                <a:spcPts val="0"/>
              </a:spcBef>
              <a:spcAft>
                <a:spcPts val="0"/>
              </a:spcAft>
              <a:buNone/>
            </a:pPr>
            <a:endParaRPr sz="1000" i="1">
              <a:highlight>
                <a:srgbClr val="FFFFFF"/>
              </a:highlight>
            </a:endParaRPr>
          </a:p>
        </p:txBody>
      </p:sp>
      <p:graphicFrame>
        <p:nvGraphicFramePr>
          <p:cNvPr id="325" name="Google Shape;325;p34"/>
          <p:cNvGraphicFramePr/>
          <p:nvPr/>
        </p:nvGraphicFramePr>
        <p:xfrm>
          <a:off x="187350" y="1524788"/>
          <a:ext cx="3000000" cy="3000000"/>
        </p:xfrm>
        <a:graphic>
          <a:graphicData uri="http://schemas.openxmlformats.org/drawingml/2006/table">
            <a:tbl>
              <a:tblPr>
                <a:noFill/>
                <a:tableStyleId>{5F17E7C4-814B-4186-BD4E-4D51B2D5414F}</a:tableStyleId>
              </a:tblPr>
              <a:tblGrid>
                <a:gridCol w="759175">
                  <a:extLst>
                    <a:ext uri="{9D8B030D-6E8A-4147-A177-3AD203B41FA5}">
                      <a16:colId xmlns:a16="http://schemas.microsoft.com/office/drawing/2014/main" val="20000"/>
                    </a:ext>
                  </a:extLst>
                </a:gridCol>
                <a:gridCol w="1309925">
                  <a:extLst>
                    <a:ext uri="{9D8B030D-6E8A-4147-A177-3AD203B41FA5}">
                      <a16:colId xmlns:a16="http://schemas.microsoft.com/office/drawing/2014/main" val="20001"/>
                    </a:ext>
                  </a:extLst>
                </a:gridCol>
                <a:gridCol w="3190950">
                  <a:extLst>
                    <a:ext uri="{9D8B030D-6E8A-4147-A177-3AD203B41FA5}">
                      <a16:colId xmlns:a16="http://schemas.microsoft.com/office/drawing/2014/main" val="20002"/>
                    </a:ext>
                  </a:extLst>
                </a:gridCol>
              </a:tblGrid>
              <a:tr h="489875">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Rank </a:t>
                      </a:r>
                      <a:r>
                        <a:rPr lang="en-US" sz="700" b="1">
                          <a:solidFill>
                            <a:schemeClr val="lt1"/>
                          </a:solidFill>
                          <a:latin typeface="Montserrat"/>
                          <a:ea typeface="Montserrat"/>
                          <a:cs typeface="Montserrat"/>
                          <a:sym typeface="Montserrat"/>
                        </a:rPr>
                        <a:t>(Frequency)</a:t>
                      </a:r>
                      <a:endParaRPr sz="700" b="1">
                        <a:solidFill>
                          <a:schemeClr val="lt1"/>
                        </a:solidFill>
                        <a:latin typeface="Montserrat"/>
                        <a:ea typeface="Montserrat"/>
                        <a:cs typeface="Montserrat"/>
                        <a:sym typeface="Montserrat"/>
                      </a:endParaRPr>
                    </a:p>
                  </a:txBody>
                  <a:tcPr marL="91425" marR="91425" marT="91425" marB="91425">
                    <a:solidFill>
                      <a:srgbClr val="0094BE"/>
                    </a:solidFill>
                  </a:tcPr>
                </a:tc>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Topic</a:t>
                      </a:r>
                      <a:endParaRPr sz="1200" b="1">
                        <a:solidFill>
                          <a:schemeClr val="lt1"/>
                        </a:solidFill>
                        <a:latin typeface="Montserrat"/>
                        <a:ea typeface="Montserrat"/>
                        <a:cs typeface="Montserrat"/>
                        <a:sym typeface="Montserrat"/>
                      </a:endParaRPr>
                    </a:p>
                  </a:txBody>
                  <a:tcPr marL="91425" marR="91425" marT="91425" marB="91425">
                    <a:solidFill>
                      <a:srgbClr val="0094BE"/>
                    </a:solidFill>
                  </a:tcPr>
                </a:tc>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Offered Solution</a:t>
                      </a:r>
                      <a:endParaRPr sz="1200" b="1">
                        <a:solidFill>
                          <a:schemeClr val="lt1"/>
                        </a:solidFill>
                        <a:latin typeface="Montserrat"/>
                        <a:ea typeface="Montserrat"/>
                        <a:cs typeface="Montserrat"/>
                        <a:sym typeface="Montserrat"/>
                      </a:endParaRPr>
                    </a:p>
                  </a:txBody>
                  <a:tcPr marL="91425" marR="91425" marT="91425" marB="91425">
                    <a:solidFill>
                      <a:srgbClr val="0094BE"/>
                    </a:solidFill>
                  </a:tcPr>
                </a:tc>
                <a:extLst>
                  <a:ext uri="{0D108BD9-81ED-4DB2-BD59-A6C34878D82A}">
                    <a16:rowId xmlns:a16="http://schemas.microsoft.com/office/drawing/2014/main" val="10000"/>
                  </a:ext>
                </a:extLst>
              </a:tr>
              <a:tr h="758550">
                <a:tc>
                  <a:txBody>
                    <a:bodyPr/>
                    <a:lstStyle/>
                    <a:p>
                      <a:pPr marL="0" lvl="0" indent="0" algn="ctr" rtl="0">
                        <a:spcBef>
                          <a:spcPts val="0"/>
                        </a:spcBef>
                        <a:spcAft>
                          <a:spcPts val="0"/>
                        </a:spcAft>
                        <a:buNone/>
                      </a:pPr>
                      <a:r>
                        <a:rPr lang="en-US" sz="1200" b="1">
                          <a:latin typeface="Montserrat"/>
                          <a:ea typeface="Montserrat"/>
                          <a:cs typeface="Montserrat"/>
                          <a:sym typeface="Montserrat"/>
                        </a:rPr>
                        <a:t>1</a:t>
                      </a:r>
                      <a:endParaRPr sz="1200" b="1">
                        <a:latin typeface="Montserrat"/>
                        <a:ea typeface="Montserrat"/>
                        <a:cs typeface="Montserrat"/>
                        <a:sym typeface="Montserrat"/>
                      </a:endParaRPr>
                    </a:p>
                  </a:txBody>
                  <a:tcPr marL="91425" marR="91425" marT="91425" marB="91425">
                    <a:solidFill>
                      <a:srgbClr val="CFE2F3"/>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Utility/Energy Costs</a:t>
                      </a:r>
                      <a:endParaRPr sz="1200" b="1">
                        <a:latin typeface="Montserrat"/>
                        <a:ea typeface="Montserrat"/>
                        <a:cs typeface="Montserrat"/>
                        <a:sym typeface="Montserrat"/>
                      </a:endParaRPr>
                    </a:p>
                  </a:txBody>
                  <a:tcPr marL="91425" marR="91425" marT="91425" marB="91425">
                    <a:solidFill>
                      <a:srgbClr val="CFE2F3"/>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Declare emergency, freeze rates, boost nuclear/solar, regulate utilities, take PJM (grid) to court</a:t>
                      </a:r>
                      <a:endParaRPr sz="1200" b="1">
                        <a:latin typeface="Montserrat"/>
                        <a:ea typeface="Montserrat"/>
                        <a:cs typeface="Montserrat"/>
                        <a:sym typeface="Montserrat"/>
                      </a:endParaRPr>
                    </a:p>
                  </a:txBody>
                  <a:tcPr marL="91425" marR="91425" marT="91425" marB="91425">
                    <a:solidFill>
                      <a:srgbClr val="CFE2F3"/>
                    </a:solidFill>
                  </a:tcPr>
                </a:tc>
                <a:extLst>
                  <a:ext uri="{0D108BD9-81ED-4DB2-BD59-A6C34878D82A}">
                    <a16:rowId xmlns:a16="http://schemas.microsoft.com/office/drawing/2014/main" val="10001"/>
                  </a:ext>
                </a:extLst>
              </a:tr>
              <a:tr h="758550">
                <a:tc>
                  <a:txBody>
                    <a:bodyPr/>
                    <a:lstStyle/>
                    <a:p>
                      <a:pPr marL="0" lvl="0" indent="0" algn="ctr" rtl="0">
                        <a:spcBef>
                          <a:spcPts val="0"/>
                        </a:spcBef>
                        <a:spcAft>
                          <a:spcPts val="0"/>
                        </a:spcAft>
                        <a:buNone/>
                      </a:pPr>
                      <a:r>
                        <a:rPr lang="en-US" sz="1200" b="1">
                          <a:latin typeface="Montserrat"/>
                          <a:ea typeface="Montserrat"/>
                          <a:cs typeface="Montserrat"/>
                          <a:sym typeface="Montserrat"/>
                        </a:rPr>
                        <a:t>2</a:t>
                      </a:r>
                      <a:endParaRPr sz="1200" b="1">
                        <a:latin typeface="Montserrat"/>
                        <a:ea typeface="Montserrat"/>
                        <a:cs typeface="Montserrat"/>
                        <a:sym typeface="Montserrat"/>
                      </a:endParaRPr>
                    </a:p>
                  </a:txBody>
                  <a:tcPr marL="91425" marR="91425" marT="91425" marB="91425">
                    <a:solidFill>
                      <a:srgbClr val="CFE2F3"/>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Taxes/</a:t>
                      </a:r>
                      <a:endParaRPr sz="1200" b="1">
                        <a:latin typeface="Montserrat"/>
                        <a:ea typeface="Montserrat"/>
                        <a:cs typeface="Montserrat"/>
                        <a:sym typeface="Montserrat"/>
                      </a:endParaRPr>
                    </a:p>
                    <a:p>
                      <a:pPr marL="0" lvl="0" indent="0" algn="l" rtl="0">
                        <a:spcBef>
                          <a:spcPts val="0"/>
                        </a:spcBef>
                        <a:spcAft>
                          <a:spcPts val="0"/>
                        </a:spcAft>
                        <a:buNone/>
                      </a:pPr>
                      <a:r>
                        <a:rPr lang="en-US" sz="1200" b="1">
                          <a:latin typeface="Montserrat"/>
                          <a:ea typeface="Montserrat"/>
                          <a:cs typeface="Montserrat"/>
                          <a:sym typeface="Montserrat"/>
                        </a:rPr>
                        <a:t>Affordability</a:t>
                      </a:r>
                      <a:endParaRPr sz="1200" b="1">
                        <a:latin typeface="Montserrat"/>
                        <a:ea typeface="Montserrat"/>
                        <a:cs typeface="Montserrat"/>
                        <a:sym typeface="Montserrat"/>
                      </a:endParaRPr>
                    </a:p>
                  </a:txBody>
                  <a:tcPr marL="91425" marR="91425" marT="91425" marB="91425">
                    <a:solidFill>
                      <a:srgbClr val="CFE2F3"/>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Streamline business, cut red tape, new development for transit funding, avoid corporate transit fee</a:t>
                      </a:r>
                      <a:endParaRPr sz="1200" b="1">
                        <a:latin typeface="Montserrat"/>
                        <a:ea typeface="Montserrat"/>
                        <a:cs typeface="Montserrat"/>
                        <a:sym typeface="Montserrat"/>
                      </a:endParaRPr>
                    </a:p>
                  </a:txBody>
                  <a:tcPr marL="91425" marR="91425" marT="91425" marB="91425">
                    <a:solidFill>
                      <a:srgbClr val="CFE2F3"/>
                    </a:solidFill>
                  </a:tcPr>
                </a:tc>
                <a:extLst>
                  <a:ext uri="{0D108BD9-81ED-4DB2-BD59-A6C34878D82A}">
                    <a16:rowId xmlns:a16="http://schemas.microsoft.com/office/drawing/2014/main" val="10002"/>
                  </a:ext>
                </a:extLst>
              </a:tr>
              <a:tr h="599850">
                <a:tc>
                  <a:txBody>
                    <a:bodyPr/>
                    <a:lstStyle/>
                    <a:p>
                      <a:pPr marL="0" lvl="0" indent="0" algn="ctr" rtl="0">
                        <a:spcBef>
                          <a:spcPts val="0"/>
                        </a:spcBef>
                        <a:spcAft>
                          <a:spcPts val="0"/>
                        </a:spcAft>
                        <a:buNone/>
                      </a:pPr>
                      <a:r>
                        <a:rPr lang="en-US" sz="1200">
                          <a:latin typeface="Montserrat"/>
                          <a:ea typeface="Montserrat"/>
                          <a:cs typeface="Montserrat"/>
                          <a:sym typeface="Montserrat"/>
                        </a:rPr>
                        <a:t>3</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Economic Growth/Jobs</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Business support, streamline licensing, “Save You Time and Money Agenda”</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3"/>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4</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Education</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Expand mental health in schools, modernize, protect funding from federal cuts</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4"/>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5</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Democracy/ Trump</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Position as defender against “Trump agenda”, restore democracy, voting rights</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5"/>
                  </a:ext>
                </a:extLst>
              </a:tr>
            </a:tbl>
          </a:graphicData>
        </a:graphic>
      </p:graphicFrame>
      <p:graphicFrame>
        <p:nvGraphicFramePr>
          <p:cNvPr id="326" name="Google Shape;326;p34"/>
          <p:cNvGraphicFramePr/>
          <p:nvPr/>
        </p:nvGraphicFramePr>
        <p:xfrm>
          <a:off x="6608300" y="1524788"/>
          <a:ext cx="3000000" cy="3000000"/>
        </p:xfrm>
        <a:graphic>
          <a:graphicData uri="http://schemas.openxmlformats.org/drawingml/2006/table">
            <a:tbl>
              <a:tblPr>
                <a:noFill/>
                <a:tableStyleId>{5F17E7C4-814B-4186-BD4E-4D51B2D5414F}</a:tableStyleId>
              </a:tblPr>
              <a:tblGrid>
                <a:gridCol w="788650">
                  <a:extLst>
                    <a:ext uri="{9D8B030D-6E8A-4147-A177-3AD203B41FA5}">
                      <a16:colId xmlns:a16="http://schemas.microsoft.com/office/drawing/2014/main" val="20000"/>
                    </a:ext>
                  </a:extLst>
                </a:gridCol>
                <a:gridCol w="1336525">
                  <a:extLst>
                    <a:ext uri="{9D8B030D-6E8A-4147-A177-3AD203B41FA5}">
                      <a16:colId xmlns:a16="http://schemas.microsoft.com/office/drawing/2014/main" val="20001"/>
                    </a:ext>
                  </a:extLst>
                </a:gridCol>
                <a:gridCol w="3251650">
                  <a:extLst>
                    <a:ext uri="{9D8B030D-6E8A-4147-A177-3AD203B41FA5}">
                      <a16:colId xmlns:a16="http://schemas.microsoft.com/office/drawing/2014/main" val="20002"/>
                    </a:ext>
                  </a:extLst>
                </a:gridCol>
              </a:tblGrid>
              <a:tr h="433525">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Rank </a:t>
                      </a:r>
                      <a:r>
                        <a:rPr lang="en-US" sz="700" b="1">
                          <a:solidFill>
                            <a:schemeClr val="lt1"/>
                          </a:solidFill>
                          <a:latin typeface="Montserrat"/>
                          <a:ea typeface="Montserrat"/>
                          <a:cs typeface="Montserrat"/>
                          <a:sym typeface="Montserrat"/>
                        </a:rPr>
                        <a:t>(Frequency)</a:t>
                      </a:r>
                      <a:endParaRPr sz="700" b="1">
                        <a:solidFill>
                          <a:schemeClr val="lt1"/>
                        </a:solidFill>
                        <a:latin typeface="Montserrat"/>
                        <a:ea typeface="Montserrat"/>
                        <a:cs typeface="Montserrat"/>
                        <a:sym typeface="Montserrat"/>
                      </a:endParaRPr>
                    </a:p>
                  </a:txBody>
                  <a:tcPr marL="91425" marR="91425" marT="91425" marB="91425">
                    <a:solidFill>
                      <a:srgbClr val="CB333B"/>
                    </a:solidFill>
                  </a:tcPr>
                </a:tc>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Topic</a:t>
                      </a:r>
                      <a:endParaRPr sz="1200" b="1">
                        <a:solidFill>
                          <a:schemeClr val="lt1"/>
                        </a:solidFill>
                        <a:latin typeface="Montserrat"/>
                        <a:ea typeface="Montserrat"/>
                        <a:cs typeface="Montserrat"/>
                        <a:sym typeface="Montserrat"/>
                      </a:endParaRPr>
                    </a:p>
                  </a:txBody>
                  <a:tcPr marL="91425" marR="91425" marT="91425" marB="91425">
                    <a:solidFill>
                      <a:srgbClr val="CB333B"/>
                    </a:solidFill>
                  </a:tcPr>
                </a:tc>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Offered Solution</a:t>
                      </a:r>
                      <a:endParaRPr sz="1200" b="1">
                        <a:solidFill>
                          <a:schemeClr val="lt1"/>
                        </a:solidFill>
                        <a:latin typeface="Montserrat"/>
                        <a:ea typeface="Montserrat"/>
                        <a:cs typeface="Montserrat"/>
                        <a:sym typeface="Montserrat"/>
                      </a:endParaRPr>
                    </a:p>
                  </a:txBody>
                  <a:tcPr marL="91425" marR="91425" marT="91425" marB="91425">
                    <a:solidFill>
                      <a:srgbClr val="CB333B"/>
                    </a:solidFill>
                  </a:tcPr>
                </a:tc>
                <a:extLst>
                  <a:ext uri="{0D108BD9-81ED-4DB2-BD59-A6C34878D82A}">
                    <a16:rowId xmlns:a16="http://schemas.microsoft.com/office/drawing/2014/main" val="10000"/>
                  </a:ext>
                </a:extLst>
              </a:tr>
              <a:tr h="497650">
                <a:tc>
                  <a:txBody>
                    <a:bodyPr/>
                    <a:lstStyle/>
                    <a:p>
                      <a:pPr marL="0" lvl="0" indent="0" algn="ctr" rtl="0">
                        <a:spcBef>
                          <a:spcPts val="0"/>
                        </a:spcBef>
                        <a:spcAft>
                          <a:spcPts val="0"/>
                        </a:spcAft>
                        <a:buNone/>
                      </a:pPr>
                      <a:r>
                        <a:rPr lang="en-US" sz="1200" b="1">
                          <a:latin typeface="Montserrat"/>
                          <a:ea typeface="Montserrat"/>
                          <a:cs typeface="Montserrat"/>
                          <a:sym typeface="Montserrat"/>
                        </a:rPr>
                        <a:t>1</a:t>
                      </a:r>
                      <a:endParaRPr sz="1200" b="1">
                        <a:latin typeface="Montserrat"/>
                        <a:ea typeface="Montserrat"/>
                        <a:cs typeface="Montserrat"/>
                        <a:sym typeface="Montserrat"/>
                      </a:endParaRPr>
                    </a:p>
                  </a:txBody>
                  <a:tcPr marL="91425" marR="91425" marT="91425" marB="91425">
                    <a:solidFill>
                      <a:srgbClr val="F4CCCC"/>
                    </a:solidFill>
                  </a:tcPr>
                </a:tc>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Montserrat"/>
                          <a:ea typeface="Montserrat"/>
                          <a:cs typeface="Montserrat"/>
                          <a:sym typeface="Montserrat"/>
                        </a:rPr>
                        <a:t>Taxes/</a:t>
                      </a:r>
                      <a:endParaRPr sz="12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200" b="1">
                          <a:solidFill>
                            <a:schemeClr val="dk1"/>
                          </a:solidFill>
                          <a:latin typeface="Montserrat"/>
                          <a:ea typeface="Montserrat"/>
                          <a:cs typeface="Montserrat"/>
                          <a:sym typeface="Montserrat"/>
                        </a:rPr>
                        <a:t>Affordability</a:t>
                      </a:r>
                      <a:endParaRPr sz="1200" b="1">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Lower/cap property tax, reduce income and payroll taxes, cut government spending</a:t>
                      </a:r>
                      <a:endParaRPr sz="1200" b="1">
                        <a:latin typeface="Montserrat"/>
                        <a:ea typeface="Montserrat"/>
                        <a:cs typeface="Montserrat"/>
                        <a:sym typeface="Montserrat"/>
                      </a:endParaRPr>
                    </a:p>
                  </a:txBody>
                  <a:tcPr marL="91425" marR="91425" marT="91425" marB="91425">
                    <a:solidFill>
                      <a:srgbClr val="F4CCCC"/>
                    </a:solidFill>
                  </a:tcPr>
                </a:tc>
                <a:extLst>
                  <a:ext uri="{0D108BD9-81ED-4DB2-BD59-A6C34878D82A}">
                    <a16:rowId xmlns:a16="http://schemas.microsoft.com/office/drawing/2014/main" val="10001"/>
                  </a:ext>
                </a:extLst>
              </a:tr>
              <a:tr h="578425">
                <a:tc>
                  <a:txBody>
                    <a:bodyPr/>
                    <a:lstStyle/>
                    <a:p>
                      <a:pPr marL="0" lvl="0" indent="0" algn="ctr" rtl="0">
                        <a:spcBef>
                          <a:spcPts val="0"/>
                        </a:spcBef>
                        <a:spcAft>
                          <a:spcPts val="0"/>
                        </a:spcAft>
                        <a:buNone/>
                      </a:pPr>
                      <a:r>
                        <a:rPr lang="en-US" sz="1200" b="1">
                          <a:latin typeface="Montserrat"/>
                          <a:ea typeface="Montserrat"/>
                          <a:cs typeface="Montserrat"/>
                          <a:sym typeface="Montserrat"/>
                        </a:rPr>
                        <a:t>2</a:t>
                      </a:r>
                      <a:endParaRPr sz="1200" b="1">
                        <a:latin typeface="Montserrat"/>
                        <a:ea typeface="Montserrat"/>
                        <a:cs typeface="Montserrat"/>
                        <a:sym typeface="Montserrat"/>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Education</a:t>
                      </a:r>
                      <a:endParaRPr sz="1200" b="1">
                        <a:latin typeface="Montserrat"/>
                        <a:ea typeface="Montserrat"/>
                        <a:cs typeface="Montserrat"/>
                        <a:sym typeface="Montserrat"/>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Emphasize “basics”, toughen curriculum, school choice/vouchers, support for parents’ rights </a:t>
                      </a:r>
                      <a:endParaRPr sz="1200" b="1">
                        <a:latin typeface="Montserrat"/>
                        <a:ea typeface="Montserrat"/>
                        <a:cs typeface="Montserrat"/>
                        <a:sym typeface="Montserrat"/>
                      </a:endParaRPr>
                    </a:p>
                  </a:txBody>
                  <a:tcPr marL="91425" marR="91425" marT="91425" marB="91425">
                    <a:solidFill>
                      <a:srgbClr val="F4CCCC"/>
                    </a:solidFill>
                  </a:tcPr>
                </a:tc>
                <a:extLst>
                  <a:ext uri="{0D108BD9-81ED-4DB2-BD59-A6C34878D82A}">
                    <a16:rowId xmlns:a16="http://schemas.microsoft.com/office/drawing/2014/main" val="10002"/>
                  </a:ext>
                </a:extLst>
              </a:tr>
              <a:tr h="578425">
                <a:tc>
                  <a:txBody>
                    <a:bodyPr/>
                    <a:lstStyle/>
                    <a:p>
                      <a:pPr marL="0" lvl="0" indent="0" algn="ctr" rtl="0">
                        <a:spcBef>
                          <a:spcPts val="0"/>
                        </a:spcBef>
                        <a:spcAft>
                          <a:spcPts val="0"/>
                        </a:spcAft>
                        <a:buNone/>
                      </a:pPr>
                      <a:r>
                        <a:rPr lang="en-US" sz="1200" b="1">
                          <a:latin typeface="Montserrat"/>
                          <a:ea typeface="Montserrat"/>
                          <a:cs typeface="Montserrat"/>
                          <a:sym typeface="Montserrat"/>
                        </a:rPr>
                        <a:t>2</a:t>
                      </a:r>
                      <a:endParaRPr sz="1200" b="1">
                        <a:latin typeface="Montserrat"/>
                        <a:ea typeface="Montserrat"/>
                        <a:cs typeface="Montserrat"/>
                        <a:sym typeface="Montserrat"/>
                      </a:endParaRPr>
                    </a:p>
                  </a:txBody>
                  <a:tcPr marL="91425" marR="91425" marT="91425" marB="91425">
                    <a:solidFill>
                      <a:srgbClr val="F4CCCC"/>
                    </a:solidFill>
                  </a:tcPr>
                </a:tc>
                <a:tc>
                  <a:txBody>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Montserrat"/>
                          <a:ea typeface="Montserrat"/>
                          <a:cs typeface="Montserrat"/>
                          <a:sym typeface="Montserrat"/>
                        </a:rPr>
                        <a:t>Utility/Energy Costs</a:t>
                      </a:r>
                      <a:endParaRPr sz="1200" b="1">
                        <a:latin typeface="Montserrat"/>
                        <a:ea typeface="Montserrat"/>
                        <a:cs typeface="Montserrat"/>
                        <a:sym typeface="Montserrat"/>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Exit RGGI, open power plants, repurpose for natural gas, expand nuclear, reduce regulation</a:t>
                      </a:r>
                      <a:endParaRPr sz="1200" b="1">
                        <a:latin typeface="Montserrat"/>
                        <a:ea typeface="Montserrat"/>
                        <a:cs typeface="Montserrat"/>
                        <a:sym typeface="Montserrat"/>
                      </a:endParaRPr>
                    </a:p>
                  </a:txBody>
                  <a:tcPr marL="91425" marR="91425" marT="91425" marB="91425">
                    <a:solidFill>
                      <a:srgbClr val="F4CCCC"/>
                    </a:solidFill>
                  </a:tcPr>
                </a:tc>
                <a:extLst>
                  <a:ext uri="{0D108BD9-81ED-4DB2-BD59-A6C34878D82A}">
                    <a16:rowId xmlns:a16="http://schemas.microsoft.com/office/drawing/2014/main" val="10003"/>
                  </a:ext>
                </a:extLst>
              </a:tr>
              <a:tr h="578425">
                <a:tc>
                  <a:txBody>
                    <a:bodyPr/>
                    <a:lstStyle/>
                    <a:p>
                      <a:pPr marL="0" lvl="0" indent="0" algn="ctr" rtl="0">
                        <a:spcBef>
                          <a:spcPts val="0"/>
                        </a:spcBef>
                        <a:spcAft>
                          <a:spcPts val="0"/>
                        </a:spcAft>
                        <a:buNone/>
                      </a:pPr>
                      <a:r>
                        <a:rPr lang="en-US" sz="1200">
                          <a:latin typeface="Montserrat"/>
                          <a:ea typeface="Montserrat"/>
                          <a:cs typeface="Montserrat"/>
                          <a:sym typeface="Montserrat"/>
                        </a:rPr>
                        <a:t>3</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Crime/Public Safety</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Appoint AG supportive of police, end sanctuary policies, reform bail, tough-on-crime </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4"/>
                  </a:ext>
                </a:extLst>
              </a:tr>
              <a:tr h="578425">
                <a:tc>
                  <a:txBody>
                    <a:bodyPr/>
                    <a:lstStyle/>
                    <a:p>
                      <a:pPr marL="0" lvl="0" indent="0" algn="ctr" rtl="0">
                        <a:spcBef>
                          <a:spcPts val="0"/>
                        </a:spcBef>
                        <a:spcAft>
                          <a:spcPts val="0"/>
                        </a:spcAft>
                        <a:buNone/>
                      </a:pPr>
                      <a:r>
                        <a:rPr lang="en-US" sz="1200">
                          <a:latin typeface="Montserrat"/>
                          <a:ea typeface="Montserrat"/>
                          <a:cs typeface="Montserrat"/>
                          <a:sym typeface="Montserrat"/>
                        </a:rPr>
                        <a:t>4</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Economic Growth/Jobs</a:t>
                      </a:r>
                      <a:endParaRPr sz="1200">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US" sz="1200">
                          <a:latin typeface="Montserrat"/>
                          <a:ea typeface="Montserrat"/>
                          <a:cs typeface="Montserrat"/>
                          <a:sym typeface="Montserrat"/>
                        </a:rPr>
                        <a:t>Lower business taxes, cut regulation, “franchise universities”, help small business</a:t>
                      </a:r>
                      <a:endParaRPr sz="12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5"/>
                  </a:ext>
                </a:extLst>
              </a:tr>
            </a:tbl>
          </a:graphicData>
        </a:graphic>
      </p:graphicFrame>
      <p:sp>
        <p:nvSpPr>
          <p:cNvPr id="327" name="Google Shape;327;p34"/>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sp>
        <p:nvSpPr>
          <p:cNvPr id="328" name="Google Shape;328;p34"/>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5"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335" name="Google Shape;335;p35"/>
          <p:cNvSpPr txBox="1">
            <a:spLocks noGrp="1"/>
          </p:cNvSpPr>
          <p:nvPr>
            <p:ph type="body" idx="1"/>
          </p:nvPr>
        </p:nvSpPr>
        <p:spPr>
          <a:xfrm>
            <a:off x="3041450" y="31900"/>
            <a:ext cx="9032700" cy="689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3500">
                <a:solidFill>
                  <a:schemeClr val="lt1"/>
                </a:solidFill>
                <a:latin typeface="Calibri"/>
                <a:ea typeface="Calibri"/>
                <a:cs typeface="Calibri"/>
                <a:sym typeface="Calibri"/>
              </a:rPr>
              <a:t>Sherrill vs Ciattarelli: Energy</a:t>
            </a:r>
            <a:endParaRPr sz="3500">
              <a:solidFill>
                <a:schemeClr val="lt1"/>
              </a:solidFill>
              <a:latin typeface="Calibri"/>
              <a:ea typeface="Calibri"/>
              <a:cs typeface="Calibri"/>
              <a:sym typeface="Calibri"/>
            </a:endParaRPr>
          </a:p>
        </p:txBody>
      </p:sp>
      <p:sp>
        <p:nvSpPr>
          <p:cNvPr id="336" name="Google Shape;336;p35"/>
          <p:cNvSpPr txBox="1"/>
          <p:nvPr/>
        </p:nvSpPr>
        <p:spPr>
          <a:xfrm>
            <a:off x="0" y="6553200"/>
            <a:ext cx="7937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000000"/>
                </a:solidFill>
                <a:highlight>
                  <a:srgbClr val="FFFFFF"/>
                </a:highlight>
              </a:rPr>
              <a:t>Sources:</a:t>
            </a:r>
            <a:r>
              <a:rPr lang="en-US" sz="1000" i="1">
                <a:highlight>
                  <a:srgbClr val="FFFFFF"/>
                </a:highlight>
              </a:rPr>
              <a:t> Recent speeches, debates &amp; public appearances</a:t>
            </a:r>
            <a:endParaRPr sz="1000" i="1">
              <a:solidFill>
                <a:srgbClr val="000000"/>
              </a:solidFill>
              <a:highlight>
                <a:srgbClr val="FFFFFF"/>
              </a:highlight>
            </a:endParaRPr>
          </a:p>
        </p:txBody>
      </p:sp>
      <p:sp>
        <p:nvSpPr>
          <p:cNvPr id="337" name="Google Shape;337;p35"/>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sp>
        <p:nvSpPr>
          <p:cNvPr id="338" name="Google Shape;338;p35"/>
          <p:cNvSpPr txBox="1"/>
          <p:nvPr/>
        </p:nvSpPr>
        <p:spPr>
          <a:xfrm>
            <a:off x="6531725" y="856247"/>
            <a:ext cx="53769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CB333B"/>
                </a:solidFill>
                <a:latin typeface="Montserrat"/>
                <a:ea typeface="Montserrat"/>
                <a:cs typeface="Montserrat"/>
                <a:sym typeface="Montserrat"/>
              </a:rPr>
              <a:t>Ciattarelli</a:t>
            </a:r>
            <a:endParaRPr sz="1800">
              <a:solidFill>
                <a:srgbClr val="CB333B"/>
              </a:solidFill>
              <a:latin typeface="Montserrat"/>
              <a:ea typeface="Montserrat"/>
              <a:cs typeface="Montserrat"/>
              <a:sym typeface="Montserrat"/>
            </a:endParaRPr>
          </a:p>
        </p:txBody>
      </p:sp>
      <p:sp>
        <p:nvSpPr>
          <p:cNvPr id="339" name="Google Shape;339;p35"/>
          <p:cNvSpPr txBox="1"/>
          <p:nvPr/>
        </p:nvSpPr>
        <p:spPr>
          <a:xfrm>
            <a:off x="327225" y="807447"/>
            <a:ext cx="5376900" cy="6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0094BE"/>
                </a:solidFill>
                <a:latin typeface="Montserrat"/>
                <a:ea typeface="Montserrat"/>
                <a:cs typeface="Montserrat"/>
                <a:sym typeface="Montserrat"/>
              </a:rPr>
              <a:t>Sherrill</a:t>
            </a:r>
            <a:endParaRPr sz="1800">
              <a:solidFill>
                <a:srgbClr val="0094BE"/>
              </a:solidFill>
              <a:latin typeface="Montserrat"/>
              <a:ea typeface="Montserrat"/>
              <a:cs typeface="Montserrat"/>
              <a:sym typeface="Montserrat"/>
            </a:endParaRPr>
          </a:p>
        </p:txBody>
      </p:sp>
      <p:sp>
        <p:nvSpPr>
          <p:cNvPr id="340" name="Google Shape;340;p35"/>
          <p:cNvSpPr/>
          <p:nvPr/>
        </p:nvSpPr>
        <p:spPr>
          <a:xfrm>
            <a:off x="466875" y="1524800"/>
            <a:ext cx="5097600" cy="12768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000">
                <a:solidFill>
                  <a:schemeClr val="dk1"/>
                </a:solidFill>
                <a:latin typeface="Aptos"/>
                <a:ea typeface="Aptos"/>
                <a:cs typeface="Aptos"/>
                <a:sym typeface="Aptos"/>
              </a:rPr>
              <a:t>“</a:t>
            </a:r>
            <a:r>
              <a:rPr lang="en-US" sz="2000" b="1">
                <a:solidFill>
                  <a:schemeClr val="dk1"/>
                </a:solidFill>
              </a:rPr>
              <a:t>President Trump</a:t>
            </a:r>
            <a:r>
              <a:rPr lang="en-US" sz="2000">
                <a:solidFill>
                  <a:schemeClr val="dk1"/>
                </a:solidFill>
              </a:rPr>
              <a:t> [is] rolling back some of the initiatives on solar or adding $250 per family to your energy bill.”</a:t>
            </a:r>
            <a:endParaRPr sz="2200">
              <a:latin typeface="Libre Franklin"/>
              <a:ea typeface="Libre Franklin"/>
              <a:cs typeface="Libre Franklin"/>
              <a:sym typeface="Libre Franklin"/>
            </a:endParaRPr>
          </a:p>
        </p:txBody>
      </p:sp>
      <p:sp>
        <p:nvSpPr>
          <p:cNvPr id="341" name="Google Shape;341;p35"/>
          <p:cNvSpPr/>
          <p:nvPr/>
        </p:nvSpPr>
        <p:spPr>
          <a:xfrm>
            <a:off x="466900" y="4835400"/>
            <a:ext cx="5097600" cy="13506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Aptos"/>
                <a:ea typeface="Aptos"/>
                <a:cs typeface="Aptos"/>
                <a:sym typeface="Aptos"/>
              </a:rPr>
              <a:t>“I'll instruct my attorney general to </a:t>
            </a:r>
            <a:r>
              <a:rPr lang="en-US" sz="1800" b="1">
                <a:solidFill>
                  <a:schemeClr val="dk1"/>
                </a:solidFill>
                <a:latin typeface="Aptos"/>
                <a:ea typeface="Aptos"/>
                <a:cs typeface="Aptos"/>
                <a:sym typeface="Aptos"/>
              </a:rPr>
              <a:t>take on our grid operator PJM and Donald Trump to court</a:t>
            </a:r>
            <a:r>
              <a:rPr lang="en-US" sz="1800">
                <a:solidFill>
                  <a:schemeClr val="dk1"/>
                </a:solidFill>
                <a:latin typeface="Aptos"/>
                <a:ea typeface="Aptos"/>
                <a:cs typeface="Aptos"/>
                <a:sym typeface="Aptos"/>
              </a:rPr>
              <a:t> to force them to end their mismanagement and get new power added to the grid.”</a:t>
            </a:r>
            <a:endParaRPr sz="1800">
              <a:latin typeface="Libre Franklin"/>
              <a:ea typeface="Libre Franklin"/>
              <a:cs typeface="Libre Franklin"/>
              <a:sym typeface="Libre Franklin"/>
            </a:endParaRPr>
          </a:p>
        </p:txBody>
      </p:sp>
      <p:sp>
        <p:nvSpPr>
          <p:cNvPr id="342" name="Google Shape;342;p35"/>
          <p:cNvSpPr/>
          <p:nvPr/>
        </p:nvSpPr>
        <p:spPr>
          <a:xfrm>
            <a:off x="6671375" y="1438100"/>
            <a:ext cx="5097600" cy="1437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700">
                <a:solidFill>
                  <a:schemeClr val="dk1"/>
                </a:solidFill>
                <a:latin typeface="Aptos"/>
                <a:ea typeface="Aptos"/>
                <a:cs typeface="Aptos"/>
                <a:sym typeface="Aptos"/>
              </a:rPr>
              <a:t>“</a:t>
            </a:r>
            <a:r>
              <a:rPr lang="en-US" sz="1700">
                <a:solidFill>
                  <a:schemeClr val="dk1"/>
                </a:solidFill>
              </a:rPr>
              <a:t>Let's think about talk about what the president has done for New Jersey since he took office. He's put a temporary</a:t>
            </a:r>
            <a:r>
              <a:rPr lang="en-US" sz="1700" b="1">
                <a:solidFill>
                  <a:schemeClr val="dk1"/>
                </a:solidFill>
              </a:rPr>
              <a:t> halt on wind farms</a:t>
            </a:r>
            <a:r>
              <a:rPr lang="en-US" sz="1700">
                <a:solidFill>
                  <a:schemeClr val="dk1"/>
                </a:solidFill>
              </a:rPr>
              <a:t> off the Jersey shore. I'll make that permanent.</a:t>
            </a:r>
            <a:r>
              <a:rPr lang="en-US" sz="1700">
                <a:solidFill>
                  <a:schemeClr val="dk1"/>
                </a:solidFill>
                <a:latin typeface="Aptos"/>
                <a:ea typeface="Aptos"/>
                <a:cs typeface="Aptos"/>
                <a:sym typeface="Aptos"/>
              </a:rPr>
              <a:t>” </a:t>
            </a:r>
            <a:endParaRPr sz="1700">
              <a:latin typeface="Libre Franklin"/>
              <a:ea typeface="Libre Franklin"/>
              <a:cs typeface="Libre Franklin"/>
              <a:sym typeface="Libre Franklin"/>
            </a:endParaRPr>
          </a:p>
        </p:txBody>
      </p:sp>
      <p:sp>
        <p:nvSpPr>
          <p:cNvPr id="343" name="Google Shape;343;p35"/>
          <p:cNvSpPr/>
          <p:nvPr/>
        </p:nvSpPr>
        <p:spPr>
          <a:xfrm>
            <a:off x="6671375" y="3149575"/>
            <a:ext cx="5097600" cy="12768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700">
                <a:solidFill>
                  <a:schemeClr val="dk1"/>
                </a:solidFill>
              </a:rPr>
              <a:t>“And we're pulling out of the regional greenhouse gas initiative.  That carbon tax initiative has been a failure. </a:t>
            </a:r>
            <a:r>
              <a:rPr lang="en-US" sz="1700" b="1">
                <a:solidFill>
                  <a:schemeClr val="dk1"/>
                </a:solidFill>
              </a:rPr>
              <a:t>Air's no cleaner. Electricity is only more expensive</a:t>
            </a:r>
            <a:r>
              <a:rPr lang="en-US" sz="1700">
                <a:solidFill>
                  <a:schemeClr val="dk1"/>
                </a:solidFill>
              </a:rPr>
              <a:t>.”</a:t>
            </a:r>
            <a:endParaRPr sz="1700">
              <a:latin typeface="Libre Franklin"/>
              <a:ea typeface="Libre Franklin"/>
              <a:cs typeface="Libre Franklin"/>
              <a:sym typeface="Libre Franklin"/>
            </a:endParaRPr>
          </a:p>
        </p:txBody>
      </p:sp>
      <p:sp>
        <p:nvSpPr>
          <p:cNvPr id="344" name="Google Shape;344;p35"/>
          <p:cNvSpPr/>
          <p:nvPr/>
        </p:nvSpPr>
        <p:spPr>
          <a:xfrm>
            <a:off x="6671375" y="4711700"/>
            <a:ext cx="5097600" cy="15822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700">
                <a:solidFill>
                  <a:schemeClr val="dk1"/>
                </a:solidFill>
                <a:latin typeface="Aptos"/>
                <a:ea typeface="Aptos"/>
                <a:cs typeface="Aptos"/>
                <a:sym typeface="Aptos"/>
              </a:rPr>
              <a:t>“When Phil Murphy took office, we had six additional electricity generation plants that he has closed down. He didn't </a:t>
            </a:r>
            <a:r>
              <a:rPr lang="en-US" sz="1700" b="1">
                <a:solidFill>
                  <a:schemeClr val="dk1"/>
                </a:solidFill>
                <a:latin typeface="Aptos"/>
                <a:ea typeface="Aptos"/>
                <a:cs typeface="Aptos"/>
                <a:sym typeface="Aptos"/>
              </a:rPr>
              <a:t>expand our nuclear footprint</a:t>
            </a:r>
            <a:r>
              <a:rPr lang="en-US" sz="1700">
                <a:solidFill>
                  <a:schemeClr val="dk1"/>
                </a:solidFill>
                <a:latin typeface="Aptos"/>
                <a:ea typeface="Aptos"/>
                <a:cs typeface="Aptos"/>
                <a:sym typeface="Aptos"/>
              </a:rPr>
              <a:t> in South Jersey. He didn't accelerate solar. And where are we today? Energy shortage.”</a:t>
            </a:r>
            <a:endParaRPr sz="1700">
              <a:latin typeface="Libre Franklin"/>
              <a:ea typeface="Libre Franklin"/>
              <a:cs typeface="Libre Franklin"/>
              <a:sym typeface="Libre Franklin"/>
            </a:endParaRPr>
          </a:p>
        </p:txBody>
      </p:sp>
      <p:sp>
        <p:nvSpPr>
          <p:cNvPr id="345" name="Google Shape;345;p35"/>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346" name="Google Shape;346;p35"/>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347" name="Google Shape;347;p35"/>
          <p:cNvSpPr/>
          <p:nvPr/>
        </p:nvSpPr>
        <p:spPr>
          <a:xfrm>
            <a:off x="466875" y="3211125"/>
            <a:ext cx="5097600" cy="12768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000">
                <a:solidFill>
                  <a:schemeClr val="dk1"/>
                </a:solidFill>
              </a:rPr>
              <a:t>“I'm going to freeze those rate hikes by declaring a state of emergency. I'm going to </a:t>
            </a:r>
            <a:r>
              <a:rPr lang="en-US" sz="2000" b="1">
                <a:solidFill>
                  <a:schemeClr val="dk1"/>
                </a:solidFill>
              </a:rPr>
              <a:t>add massive amounts of power</a:t>
            </a:r>
            <a:r>
              <a:rPr lang="en-US" sz="2000">
                <a:solidFill>
                  <a:schemeClr val="dk1"/>
                </a:solidFill>
              </a:rPr>
              <a:t> into the grid.”</a:t>
            </a:r>
            <a:endParaRPr sz="2000">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6"/>
          <p:cNvSpPr txBox="1">
            <a:spLocks noGrp="1"/>
          </p:cNvSpPr>
          <p:nvPr>
            <p:ph type="body" idx="1"/>
          </p:nvPr>
        </p:nvSpPr>
        <p:spPr>
          <a:xfrm>
            <a:off x="3041450" y="31900"/>
            <a:ext cx="9032700" cy="689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3500">
                <a:solidFill>
                  <a:schemeClr val="lt1"/>
                </a:solidFill>
                <a:latin typeface="Calibri"/>
                <a:ea typeface="Calibri"/>
                <a:cs typeface="Calibri"/>
                <a:sym typeface="Calibri"/>
              </a:rPr>
              <a:t>The Battleground: Two Key Audiences Emerge</a:t>
            </a:r>
            <a:endParaRPr sz="3500">
              <a:solidFill>
                <a:schemeClr val="lt1"/>
              </a:solidFill>
              <a:latin typeface="Calibri"/>
              <a:ea typeface="Calibri"/>
              <a:cs typeface="Calibri"/>
              <a:sym typeface="Calibri"/>
            </a:endParaRPr>
          </a:p>
        </p:txBody>
      </p:sp>
      <p:graphicFrame>
        <p:nvGraphicFramePr>
          <p:cNvPr id="354" name="Google Shape;354;p36"/>
          <p:cNvGraphicFramePr/>
          <p:nvPr/>
        </p:nvGraphicFramePr>
        <p:xfrm>
          <a:off x="2901575" y="2229536"/>
          <a:ext cx="3000000" cy="3000000"/>
        </p:xfrm>
        <a:graphic>
          <a:graphicData uri="http://schemas.openxmlformats.org/drawingml/2006/table">
            <a:tbl>
              <a:tblPr>
                <a:noFill/>
                <a:tableStyleId>{5F17E7C4-814B-4186-BD4E-4D51B2D5414F}</a:tableStyleId>
              </a:tblPr>
              <a:tblGrid>
                <a:gridCol w="3097275">
                  <a:extLst>
                    <a:ext uri="{9D8B030D-6E8A-4147-A177-3AD203B41FA5}">
                      <a16:colId xmlns:a16="http://schemas.microsoft.com/office/drawing/2014/main" val="20000"/>
                    </a:ext>
                  </a:extLst>
                </a:gridCol>
              </a:tblGrid>
              <a:tr h="1293675">
                <a:tc>
                  <a:txBody>
                    <a:bodyPr/>
                    <a:lstStyle/>
                    <a:p>
                      <a:pPr marL="0" lvl="0" indent="0" algn="ctr" rtl="0">
                        <a:spcBef>
                          <a:spcPts val="0"/>
                        </a:spcBef>
                        <a:spcAft>
                          <a:spcPts val="0"/>
                        </a:spcAft>
                        <a:buNone/>
                      </a:pPr>
                      <a:r>
                        <a:rPr lang="en-US" sz="2400" b="1">
                          <a:solidFill>
                            <a:srgbClr val="FFFFFF"/>
                          </a:solidFill>
                          <a:latin typeface="Montserrat"/>
                          <a:ea typeface="Montserrat"/>
                          <a:cs typeface="Montserrat"/>
                          <a:sym typeface="Montserrat"/>
                        </a:rPr>
                        <a:t>Family First Affluent</a:t>
                      </a:r>
                      <a:endParaRPr b="1">
                        <a:solidFill>
                          <a:srgbClr val="FFFFFF"/>
                        </a:solidFill>
                        <a:latin typeface="Montserrat"/>
                        <a:ea typeface="Montserrat"/>
                        <a:cs typeface="Montserrat"/>
                        <a:sym typeface="Montserrat"/>
                      </a:endParaRPr>
                    </a:p>
                  </a:txBody>
                  <a:tcPr marL="91425" marR="91425" marT="91425" marB="91425" anchor="ctr">
                    <a:solidFill>
                      <a:srgbClr val="858685"/>
                    </a:solidFill>
                  </a:tcPr>
                </a:tc>
                <a:extLst>
                  <a:ext uri="{0D108BD9-81ED-4DB2-BD59-A6C34878D82A}">
                    <a16:rowId xmlns:a16="http://schemas.microsoft.com/office/drawing/2014/main" val="10000"/>
                  </a:ext>
                </a:extLst>
              </a:tr>
              <a:tr h="688650">
                <a:tc>
                  <a:txBody>
                    <a:bodyPr/>
                    <a:lstStyle/>
                    <a:p>
                      <a:pPr marL="0" lvl="0" indent="0" algn="ctr" rtl="0">
                        <a:spcBef>
                          <a:spcPts val="0"/>
                        </a:spcBef>
                        <a:spcAft>
                          <a:spcPts val="0"/>
                        </a:spcAft>
                        <a:buNone/>
                      </a:pPr>
                      <a:r>
                        <a:rPr lang="en-US" sz="1600" i="1">
                          <a:solidFill>
                            <a:srgbClr val="FFFFFF"/>
                          </a:solidFill>
                          <a:latin typeface="Montserrat"/>
                          <a:ea typeface="Montserrat"/>
                          <a:cs typeface="Montserrat"/>
                          <a:sym typeface="Montserrat"/>
                        </a:rPr>
                        <a:t>492,550 voters in NJ</a:t>
                      </a:r>
                      <a:endParaRPr sz="1600" i="1">
                        <a:solidFill>
                          <a:srgbClr val="FFFFFF"/>
                        </a:solidFill>
                        <a:latin typeface="Montserrat"/>
                        <a:ea typeface="Montserrat"/>
                        <a:cs typeface="Montserrat"/>
                        <a:sym typeface="Montserrat"/>
                      </a:endParaRPr>
                    </a:p>
                    <a:p>
                      <a:pPr marL="0" lvl="0" indent="0" algn="ctr" rtl="0">
                        <a:spcBef>
                          <a:spcPts val="0"/>
                        </a:spcBef>
                        <a:spcAft>
                          <a:spcPts val="0"/>
                        </a:spcAft>
                        <a:buNone/>
                      </a:pPr>
                      <a:r>
                        <a:rPr lang="en-US" sz="1600" b="1" i="1" u="sng">
                          <a:solidFill>
                            <a:srgbClr val="FFFFFF"/>
                          </a:solidFill>
                          <a:latin typeface="Montserrat"/>
                          <a:ea typeface="Montserrat"/>
                          <a:cs typeface="Montserrat"/>
                          <a:sym typeface="Montserrat"/>
                        </a:rPr>
                        <a:t>56% are Independents </a:t>
                      </a:r>
                      <a:endParaRPr sz="1600" b="1" i="1" u="sng">
                        <a:solidFill>
                          <a:srgbClr val="FFFFFF"/>
                        </a:solidFill>
                        <a:latin typeface="Montserrat"/>
                        <a:ea typeface="Montserrat"/>
                        <a:cs typeface="Montserrat"/>
                        <a:sym typeface="Montserrat"/>
                      </a:endParaRPr>
                    </a:p>
                  </a:txBody>
                  <a:tcPr marL="91425" marR="91425" marT="91425" marB="91425" anchor="ctr">
                    <a:solidFill>
                      <a:srgbClr val="858685"/>
                    </a:solidFill>
                  </a:tcPr>
                </a:tc>
                <a:extLst>
                  <a:ext uri="{0D108BD9-81ED-4DB2-BD59-A6C34878D82A}">
                    <a16:rowId xmlns:a16="http://schemas.microsoft.com/office/drawing/2014/main" val="10001"/>
                  </a:ext>
                </a:extLst>
              </a:tr>
            </a:tbl>
          </a:graphicData>
        </a:graphic>
      </p:graphicFrame>
      <p:sp>
        <p:nvSpPr>
          <p:cNvPr id="355" name="Google Shape;355;p36"/>
          <p:cNvSpPr/>
          <p:nvPr/>
        </p:nvSpPr>
        <p:spPr>
          <a:xfrm>
            <a:off x="2901588" y="4240151"/>
            <a:ext cx="3098700" cy="20796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Libre Franklin"/>
              <a:ea typeface="Libre Franklin"/>
              <a:cs typeface="Libre Franklin"/>
              <a:sym typeface="Libre Franklin"/>
            </a:endParaRPr>
          </a:p>
        </p:txBody>
      </p:sp>
      <p:graphicFrame>
        <p:nvGraphicFramePr>
          <p:cNvPr id="356" name="Google Shape;356;p36"/>
          <p:cNvGraphicFramePr/>
          <p:nvPr/>
        </p:nvGraphicFramePr>
        <p:xfrm>
          <a:off x="6240325" y="2229536"/>
          <a:ext cx="3000000" cy="3000000"/>
        </p:xfrm>
        <a:graphic>
          <a:graphicData uri="http://schemas.openxmlformats.org/drawingml/2006/table">
            <a:tbl>
              <a:tblPr>
                <a:noFill/>
                <a:tableStyleId>{5F17E7C4-814B-4186-BD4E-4D51B2D5414F}</a:tableStyleId>
              </a:tblPr>
              <a:tblGrid>
                <a:gridCol w="3073400">
                  <a:extLst>
                    <a:ext uri="{9D8B030D-6E8A-4147-A177-3AD203B41FA5}">
                      <a16:colId xmlns:a16="http://schemas.microsoft.com/office/drawing/2014/main" val="20000"/>
                    </a:ext>
                  </a:extLst>
                </a:gridCol>
              </a:tblGrid>
              <a:tr h="1280125">
                <a:tc>
                  <a:txBody>
                    <a:bodyPr/>
                    <a:lstStyle/>
                    <a:p>
                      <a:pPr marL="0" lvl="0" indent="0" algn="ctr" rtl="0">
                        <a:spcBef>
                          <a:spcPts val="0"/>
                        </a:spcBef>
                        <a:spcAft>
                          <a:spcPts val="0"/>
                        </a:spcAft>
                        <a:buNone/>
                      </a:pPr>
                      <a:r>
                        <a:rPr lang="en-US" sz="2400" b="1">
                          <a:solidFill>
                            <a:srgbClr val="FFFFFF"/>
                          </a:solidFill>
                          <a:latin typeface="Montserrat"/>
                          <a:ea typeface="Montserrat"/>
                          <a:cs typeface="Montserrat"/>
                          <a:sym typeface="Montserrat"/>
                        </a:rPr>
                        <a:t>Skeptical Persuadable Women</a:t>
                      </a:r>
                      <a:endParaRPr b="1">
                        <a:solidFill>
                          <a:srgbClr val="FFFFFF"/>
                        </a:solidFill>
                        <a:latin typeface="Montserrat"/>
                        <a:ea typeface="Montserrat"/>
                        <a:cs typeface="Montserrat"/>
                        <a:sym typeface="Montserrat"/>
                      </a:endParaRPr>
                    </a:p>
                  </a:txBody>
                  <a:tcPr marL="91425" marR="91425" marT="91425" marB="91425" anchor="ctr">
                    <a:solidFill>
                      <a:srgbClr val="56BBB1"/>
                    </a:solidFill>
                  </a:tcPr>
                </a:tc>
                <a:extLst>
                  <a:ext uri="{0D108BD9-81ED-4DB2-BD59-A6C34878D82A}">
                    <a16:rowId xmlns:a16="http://schemas.microsoft.com/office/drawing/2014/main" val="10000"/>
                  </a:ext>
                </a:extLst>
              </a:tr>
              <a:tr h="702200">
                <a:tc>
                  <a:txBody>
                    <a:bodyPr/>
                    <a:lstStyle/>
                    <a:p>
                      <a:pPr marL="0" lvl="0" indent="0" algn="ctr" rtl="0">
                        <a:spcBef>
                          <a:spcPts val="0"/>
                        </a:spcBef>
                        <a:spcAft>
                          <a:spcPts val="0"/>
                        </a:spcAft>
                        <a:buNone/>
                      </a:pPr>
                      <a:r>
                        <a:rPr lang="en-US" sz="1600" i="1">
                          <a:solidFill>
                            <a:srgbClr val="FFFFFF"/>
                          </a:solidFill>
                          <a:latin typeface="Montserrat"/>
                          <a:ea typeface="Montserrat"/>
                          <a:cs typeface="Montserrat"/>
                          <a:sym typeface="Montserrat"/>
                        </a:rPr>
                        <a:t>784,439 voters in NJ</a:t>
                      </a:r>
                      <a:endParaRPr sz="1600" i="1">
                        <a:solidFill>
                          <a:srgbClr val="FFFFFF"/>
                        </a:solidFill>
                        <a:latin typeface="Montserrat"/>
                        <a:ea typeface="Montserrat"/>
                        <a:cs typeface="Montserrat"/>
                        <a:sym typeface="Montserrat"/>
                      </a:endParaRPr>
                    </a:p>
                    <a:p>
                      <a:pPr marL="0" lvl="0" indent="0" algn="ctr" rtl="0">
                        <a:spcBef>
                          <a:spcPts val="0"/>
                        </a:spcBef>
                        <a:spcAft>
                          <a:spcPts val="0"/>
                        </a:spcAft>
                        <a:buNone/>
                      </a:pPr>
                      <a:r>
                        <a:rPr lang="en-US" sz="1600" b="1" i="1" u="sng">
                          <a:solidFill>
                            <a:srgbClr val="FFFFFF"/>
                          </a:solidFill>
                          <a:latin typeface="Montserrat"/>
                          <a:ea typeface="Montserrat"/>
                          <a:cs typeface="Montserrat"/>
                          <a:sym typeface="Montserrat"/>
                        </a:rPr>
                        <a:t>48% are Independents</a:t>
                      </a:r>
                      <a:endParaRPr sz="1600" b="1" i="1" u="sng">
                        <a:solidFill>
                          <a:srgbClr val="FFFFFF"/>
                        </a:solidFill>
                        <a:latin typeface="Montserrat"/>
                        <a:ea typeface="Montserrat"/>
                        <a:cs typeface="Montserrat"/>
                        <a:sym typeface="Montserrat"/>
                      </a:endParaRPr>
                    </a:p>
                  </a:txBody>
                  <a:tcPr marL="91425" marR="91425" marT="91425" marB="91425" anchor="ctr">
                    <a:solidFill>
                      <a:srgbClr val="56BBB1"/>
                    </a:solidFill>
                  </a:tcPr>
                </a:tc>
                <a:extLst>
                  <a:ext uri="{0D108BD9-81ED-4DB2-BD59-A6C34878D82A}">
                    <a16:rowId xmlns:a16="http://schemas.microsoft.com/office/drawing/2014/main" val="10001"/>
                  </a:ext>
                </a:extLst>
              </a:tr>
            </a:tbl>
          </a:graphicData>
        </a:graphic>
      </p:graphicFrame>
      <p:sp>
        <p:nvSpPr>
          <p:cNvPr id="357" name="Google Shape;357;p36"/>
          <p:cNvSpPr/>
          <p:nvPr/>
        </p:nvSpPr>
        <p:spPr>
          <a:xfrm>
            <a:off x="6227688" y="4240151"/>
            <a:ext cx="3098700" cy="2079600"/>
          </a:xfrm>
          <a:prstGeom prst="rect">
            <a:avLst/>
          </a:prstGeom>
          <a:solidFill>
            <a:srgbClr val="DCF1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Libre Franklin"/>
              <a:ea typeface="Libre Franklin"/>
              <a:cs typeface="Libre Franklin"/>
              <a:sym typeface="Libre Franklin"/>
            </a:endParaRPr>
          </a:p>
        </p:txBody>
      </p:sp>
      <p:sp>
        <p:nvSpPr>
          <p:cNvPr id="358" name="Google Shape;358;p36"/>
          <p:cNvSpPr txBox="1"/>
          <p:nvPr/>
        </p:nvSpPr>
        <p:spPr>
          <a:xfrm>
            <a:off x="578450" y="1024400"/>
            <a:ext cx="10612500" cy="13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Libre Franklin"/>
                <a:ea typeface="Libre Franklin"/>
                <a:cs typeface="Libre Franklin"/>
                <a:sym typeface="Libre Franklin"/>
              </a:rPr>
              <a:t>With both parties locked in, the path to victory runs through Independents. Two decisive audiences — </a:t>
            </a:r>
            <a:r>
              <a:rPr lang="en-US" sz="1800" b="1">
                <a:latin typeface="Libre Franklin"/>
                <a:ea typeface="Libre Franklin"/>
                <a:cs typeface="Libre Franklin"/>
                <a:sym typeface="Libre Franklin"/>
              </a:rPr>
              <a:t>Family First Affluent and Skeptical Persuadable Women — hold the key, representing 20% of New Jersey’s electorate.</a:t>
            </a:r>
            <a:endParaRPr sz="1800" b="1">
              <a:latin typeface="Libre Franklin"/>
              <a:ea typeface="Libre Franklin"/>
              <a:cs typeface="Libre Franklin"/>
              <a:sym typeface="Libre Franklin"/>
            </a:endParaRPr>
          </a:p>
        </p:txBody>
      </p:sp>
      <p:sp>
        <p:nvSpPr>
          <p:cNvPr id="359" name="Google Shape;359;p36"/>
          <p:cNvSpPr txBox="1"/>
          <p:nvPr/>
        </p:nvSpPr>
        <p:spPr>
          <a:xfrm>
            <a:off x="6277050" y="4648902"/>
            <a:ext cx="30000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424242"/>
                </a:solidFill>
                <a:latin typeface="Montserrat"/>
                <a:ea typeface="Montserrat"/>
                <a:cs typeface="Montserrat"/>
                <a:sym typeface="Montserrat"/>
              </a:rPr>
              <a:t>Focus on family‑impact school changes, local safety, and practical affordability solutions like bill relief to resonate authentically</a:t>
            </a:r>
            <a:endParaRPr/>
          </a:p>
        </p:txBody>
      </p:sp>
      <p:cxnSp>
        <p:nvCxnSpPr>
          <p:cNvPr id="360" name="Google Shape;360;p36"/>
          <p:cNvCxnSpPr/>
          <p:nvPr/>
        </p:nvCxnSpPr>
        <p:spPr>
          <a:xfrm rot="10800000" flipH="1">
            <a:off x="9429123" y="4121046"/>
            <a:ext cx="514500" cy="2700"/>
          </a:xfrm>
          <a:prstGeom prst="straightConnector1">
            <a:avLst/>
          </a:prstGeom>
          <a:noFill/>
          <a:ln w="9525" cap="flat" cmpd="sng">
            <a:solidFill>
              <a:schemeClr val="dk2"/>
            </a:solidFill>
            <a:prstDash val="solid"/>
            <a:round/>
            <a:headEnd type="none" w="med" len="med"/>
            <a:tailEnd type="triangle" w="med" len="med"/>
          </a:ln>
        </p:spPr>
      </p:cxnSp>
      <p:sp>
        <p:nvSpPr>
          <p:cNvPr id="361" name="Google Shape;361;p36"/>
          <p:cNvSpPr txBox="1"/>
          <p:nvPr/>
        </p:nvSpPr>
        <p:spPr>
          <a:xfrm>
            <a:off x="9943615" y="3725800"/>
            <a:ext cx="1851900" cy="14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17" b="1">
                <a:solidFill>
                  <a:srgbClr val="424242"/>
                </a:solidFill>
                <a:latin typeface="Montserrat"/>
                <a:ea typeface="Montserrat"/>
                <a:cs typeface="Montserrat"/>
                <a:sym typeface="Montserrat"/>
              </a:rPr>
              <a:t>11% voted in the NJ Gubernatorial Primary - about half of the statewide turnout rate</a:t>
            </a:r>
            <a:endParaRPr/>
          </a:p>
        </p:txBody>
      </p:sp>
      <p:cxnSp>
        <p:nvCxnSpPr>
          <p:cNvPr id="362" name="Google Shape;362;p36"/>
          <p:cNvCxnSpPr/>
          <p:nvPr/>
        </p:nvCxnSpPr>
        <p:spPr>
          <a:xfrm rot="10800000">
            <a:off x="2266336" y="4121046"/>
            <a:ext cx="514500" cy="2700"/>
          </a:xfrm>
          <a:prstGeom prst="straightConnector1">
            <a:avLst/>
          </a:prstGeom>
          <a:noFill/>
          <a:ln w="9525" cap="flat" cmpd="sng">
            <a:solidFill>
              <a:schemeClr val="dk2"/>
            </a:solidFill>
            <a:prstDash val="solid"/>
            <a:round/>
            <a:headEnd type="none" w="med" len="med"/>
            <a:tailEnd type="triangle" w="med" len="med"/>
          </a:ln>
        </p:spPr>
      </p:cxnSp>
      <p:sp>
        <p:nvSpPr>
          <p:cNvPr id="363" name="Google Shape;363;p36"/>
          <p:cNvSpPr txBox="1"/>
          <p:nvPr/>
        </p:nvSpPr>
        <p:spPr>
          <a:xfrm>
            <a:off x="414425" y="3725800"/>
            <a:ext cx="1851900" cy="14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17" b="1">
                <a:solidFill>
                  <a:srgbClr val="424242"/>
                </a:solidFill>
                <a:latin typeface="Montserrat"/>
                <a:ea typeface="Montserrat"/>
                <a:cs typeface="Montserrat"/>
                <a:sym typeface="Montserrat"/>
              </a:rPr>
              <a:t>11% voted in the NJ Gubernatorial Primary - about half of the statewide turnout rate</a:t>
            </a:r>
            <a:endParaRPr sz="1317" b="1">
              <a:solidFill>
                <a:srgbClr val="424242"/>
              </a:solidFill>
              <a:latin typeface="Montserrat"/>
              <a:ea typeface="Montserrat"/>
              <a:cs typeface="Montserrat"/>
              <a:sym typeface="Montserrat"/>
            </a:endParaRPr>
          </a:p>
        </p:txBody>
      </p:sp>
      <p:sp>
        <p:nvSpPr>
          <p:cNvPr id="364" name="Google Shape;364;p36"/>
          <p:cNvSpPr txBox="1"/>
          <p:nvPr/>
        </p:nvSpPr>
        <p:spPr>
          <a:xfrm>
            <a:off x="2950950" y="4541202"/>
            <a:ext cx="3000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424242"/>
                </a:solidFill>
                <a:latin typeface="Montserrat"/>
                <a:ea typeface="Montserrat"/>
                <a:cs typeface="Montserrat"/>
                <a:sym typeface="Montserrat"/>
              </a:rPr>
              <a:t>Emphasize education quality and accountability, community impact, and consumer protections on utilities to build trust and engagement.</a:t>
            </a:r>
            <a:endParaRPr/>
          </a:p>
        </p:txBody>
      </p:sp>
      <p:pic>
        <p:nvPicPr>
          <p:cNvPr id="365" name="Google Shape;365;p36"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366" name="Google Shape;366;p36"/>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7" title="NJ_logo_knockout.png"/>
          <p:cNvPicPr preferRelativeResize="0"/>
          <p:nvPr/>
        </p:nvPicPr>
        <p:blipFill>
          <a:blip r:embed="rId3">
            <a:alphaModFix/>
          </a:blip>
          <a:stretch>
            <a:fillRect/>
          </a:stretch>
        </p:blipFill>
        <p:spPr>
          <a:xfrm>
            <a:off x="1611825" y="181699"/>
            <a:ext cx="955450" cy="389800"/>
          </a:xfrm>
          <a:prstGeom prst="rect">
            <a:avLst/>
          </a:prstGeom>
          <a:noFill/>
          <a:ln>
            <a:noFill/>
          </a:ln>
        </p:spPr>
      </p:pic>
      <p:sp>
        <p:nvSpPr>
          <p:cNvPr id="373" name="Google Shape;373;p37"/>
          <p:cNvSpPr txBox="1">
            <a:spLocks noGrp="1"/>
          </p:cNvSpPr>
          <p:nvPr>
            <p:ph type="body" idx="1"/>
          </p:nvPr>
        </p:nvSpPr>
        <p:spPr>
          <a:xfrm>
            <a:off x="3041450" y="-46225"/>
            <a:ext cx="9032700" cy="733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450">
                <a:solidFill>
                  <a:schemeClr val="lt1"/>
                </a:solidFill>
                <a:latin typeface="Calibri"/>
                <a:ea typeface="Calibri"/>
                <a:cs typeface="Calibri"/>
                <a:sym typeface="Calibri"/>
              </a:rPr>
              <a:t>Top Readership Theme in Last 30 Days for Key Audiences: </a:t>
            </a:r>
            <a:endParaRPr sz="2450">
              <a:solidFill>
                <a:schemeClr val="lt1"/>
              </a:solidFill>
              <a:latin typeface="Calibri"/>
              <a:ea typeface="Calibri"/>
              <a:cs typeface="Calibri"/>
              <a:sym typeface="Calibri"/>
            </a:endParaRPr>
          </a:p>
          <a:p>
            <a:pPr marL="0" lvl="0" indent="0" algn="ctr" rtl="0">
              <a:lnSpc>
                <a:spcPct val="100000"/>
              </a:lnSpc>
              <a:spcBef>
                <a:spcPts val="0"/>
              </a:spcBef>
              <a:spcAft>
                <a:spcPts val="0"/>
              </a:spcAft>
              <a:buNone/>
            </a:pPr>
            <a:r>
              <a:rPr lang="en-US" sz="2450">
                <a:solidFill>
                  <a:schemeClr val="lt1"/>
                </a:solidFill>
                <a:latin typeface="Calibri"/>
                <a:ea typeface="Calibri"/>
                <a:cs typeface="Calibri"/>
                <a:sym typeface="Calibri"/>
              </a:rPr>
              <a:t>Education</a:t>
            </a:r>
            <a:endParaRPr sz="2450">
              <a:solidFill>
                <a:schemeClr val="lt1"/>
              </a:solidFill>
              <a:latin typeface="Calibri"/>
              <a:ea typeface="Calibri"/>
              <a:cs typeface="Calibri"/>
              <a:sym typeface="Calibri"/>
            </a:endParaRPr>
          </a:p>
        </p:txBody>
      </p:sp>
      <p:sp>
        <p:nvSpPr>
          <p:cNvPr id="374" name="Google Shape;374;p37"/>
          <p:cNvSpPr txBox="1"/>
          <p:nvPr/>
        </p:nvSpPr>
        <p:spPr>
          <a:xfrm>
            <a:off x="6414425" y="1101913"/>
            <a:ext cx="4722900" cy="542700"/>
          </a:xfrm>
          <a:prstGeom prst="rect">
            <a:avLst/>
          </a:prstGeom>
          <a:solidFill>
            <a:srgbClr val="56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lt1"/>
                </a:solidFill>
                <a:latin typeface="Montserrat"/>
                <a:ea typeface="Montserrat"/>
                <a:cs typeface="Montserrat"/>
                <a:sym typeface="Montserrat"/>
              </a:rPr>
              <a:t>Skeptical Persuadable Women</a:t>
            </a:r>
            <a:endParaRPr sz="1800" b="1">
              <a:solidFill>
                <a:schemeClr val="lt1"/>
              </a:solidFill>
              <a:latin typeface="Montserrat"/>
              <a:ea typeface="Montserrat"/>
              <a:cs typeface="Montserrat"/>
              <a:sym typeface="Montserrat"/>
            </a:endParaRPr>
          </a:p>
        </p:txBody>
      </p:sp>
      <p:sp>
        <p:nvSpPr>
          <p:cNvPr id="375" name="Google Shape;375;p37"/>
          <p:cNvSpPr txBox="1"/>
          <p:nvPr/>
        </p:nvSpPr>
        <p:spPr>
          <a:xfrm>
            <a:off x="277075" y="1101913"/>
            <a:ext cx="4722900" cy="542700"/>
          </a:xfrm>
          <a:prstGeom prst="rect">
            <a:avLst/>
          </a:prstGeom>
          <a:solidFill>
            <a:srgbClr val="8586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lt1"/>
                </a:solidFill>
                <a:latin typeface="Montserrat"/>
                <a:ea typeface="Montserrat"/>
                <a:cs typeface="Montserrat"/>
                <a:sym typeface="Montserrat"/>
              </a:rPr>
              <a:t>Family First Affluent</a:t>
            </a:r>
            <a:endParaRPr sz="1800" b="1">
              <a:solidFill>
                <a:schemeClr val="lt1"/>
              </a:solidFill>
              <a:latin typeface="Montserrat"/>
              <a:ea typeface="Montserrat"/>
              <a:cs typeface="Montserrat"/>
              <a:sym typeface="Montserrat"/>
            </a:endParaRPr>
          </a:p>
        </p:txBody>
      </p:sp>
      <p:graphicFrame>
        <p:nvGraphicFramePr>
          <p:cNvPr id="376" name="Google Shape;376;p37"/>
          <p:cNvGraphicFramePr/>
          <p:nvPr/>
        </p:nvGraphicFramePr>
        <p:xfrm>
          <a:off x="6414413" y="1644600"/>
          <a:ext cx="3000000" cy="3000000"/>
        </p:xfrm>
        <a:graphic>
          <a:graphicData uri="http://schemas.openxmlformats.org/drawingml/2006/table">
            <a:tbl>
              <a:tblPr>
                <a:noFill/>
                <a:tableStyleId>{5F17E7C4-814B-4186-BD4E-4D51B2D5414F}</a:tableStyleId>
              </a:tblPr>
              <a:tblGrid>
                <a:gridCol w="950200">
                  <a:extLst>
                    <a:ext uri="{9D8B030D-6E8A-4147-A177-3AD203B41FA5}">
                      <a16:colId xmlns:a16="http://schemas.microsoft.com/office/drawing/2014/main" val="20000"/>
                    </a:ext>
                  </a:extLst>
                </a:gridCol>
                <a:gridCol w="1473050">
                  <a:extLst>
                    <a:ext uri="{9D8B030D-6E8A-4147-A177-3AD203B41FA5}">
                      <a16:colId xmlns:a16="http://schemas.microsoft.com/office/drawing/2014/main" val="20001"/>
                    </a:ext>
                  </a:extLst>
                </a:gridCol>
              </a:tblGrid>
              <a:tr h="489875">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Rank </a:t>
                      </a:r>
                      <a:endParaRPr sz="12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US" sz="700" b="1">
                          <a:solidFill>
                            <a:schemeClr val="lt1"/>
                          </a:solidFill>
                          <a:latin typeface="Montserrat"/>
                          <a:ea typeface="Montserrat"/>
                          <a:cs typeface="Montserrat"/>
                          <a:sym typeface="Montserrat"/>
                        </a:rPr>
                        <a:t>(Share of top 50 headlines)</a:t>
                      </a:r>
                      <a:endParaRPr sz="700" b="1">
                        <a:solidFill>
                          <a:schemeClr val="lt1"/>
                        </a:solidFill>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6BBB1"/>
                    </a:solidFill>
                  </a:tcPr>
                </a:tc>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Theme</a:t>
                      </a:r>
                      <a:endParaRPr sz="1200" b="1">
                        <a:solidFill>
                          <a:schemeClr val="lt1"/>
                        </a:solidFill>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56BBB1"/>
                    </a:solidFill>
                  </a:tcPr>
                </a:tc>
                <a:extLst>
                  <a:ext uri="{0D108BD9-81ED-4DB2-BD59-A6C34878D82A}">
                    <a16:rowId xmlns:a16="http://schemas.microsoft.com/office/drawing/2014/main" val="10000"/>
                  </a:ext>
                </a:extLst>
              </a:tr>
              <a:tr h="647200">
                <a:tc>
                  <a:txBody>
                    <a:bodyPr/>
                    <a:lstStyle/>
                    <a:p>
                      <a:pPr marL="0" lvl="0" indent="0" algn="ctr" rtl="0">
                        <a:spcBef>
                          <a:spcPts val="0"/>
                        </a:spcBef>
                        <a:spcAft>
                          <a:spcPts val="0"/>
                        </a:spcAft>
                        <a:buNone/>
                      </a:pPr>
                      <a:r>
                        <a:rPr lang="en-US" sz="1200" b="1">
                          <a:latin typeface="Montserrat"/>
                          <a:ea typeface="Montserrat"/>
                          <a:cs typeface="Montserrat"/>
                          <a:sym typeface="Montserrat"/>
                        </a:rPr>
                        <a:t>1</a:t>
                      </a:r>
                      <a:endParaRPr sz="1200" b="1">
                        <a:latin typeface="Montserrat"/>
                        <a:ea typeface="Montserrat"/>
                        <a:cs typeface="Montserrat"/>
                        <a:sym typeface="Montserrat"/>
                      </a:endParaRPr>
                    </a:p>
                    <a:p>
                      <a:pPr marL="0" lvl="0" indent="0" algn="ctr" rtl="0">
                        <a:spcBef>
                          <a:spcPts val="0"/>
                        </a:spcBef>
                        <a:spcAft>
                          <a:spcPts val="0"/>
                        </a:spcAft>
                        <a:buNone/>
                      </a:pPr>
                      <a:r>
                        <a:rPr lang="en-US" sz="800" i="1">
                          <a:latin typeface="Montserrat"/>
                          <a:ea typeface="Montserrat"/>
                          <a:cs typeface="Montserrat"/>
                          <a:sym typeface="Montserrat"/>
                        </a:rPr>
                        <a:t>(36% of top 50 headlines)</a:t>
                      </a:r>
                      <a:endParaRPr sz="800" i="1">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CF2EE"/>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Education &amp; Schools</a:t>
                      </a:r>
                      <a:endParaRPr sz="1200" b="1">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CF2EE"/>
                    </a:solidFill>
                  </a:tcPr>
                </a:tc>
                <a:extLst>
                  <a:ext uri="{0D108BD9-81ED-4DB2-BD59-A6C34878D82A}">
                    <a16:rowId xmlns:a16="http://schemas.microsoft.com/office/drawing/2014/main" val="10001"/>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2</a:t>
                      </a:r>
                      <a:endParaRPr sz="1200">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800" i="1">
                          <a:solidFill>
                            <a:schemeClr val="dk1"/>
                          </a:solidFill>
                          <a:latin typeface="Montserrat"/>
                          <a:ea typeface="Montserrat"/>
                          <a:cs typeface="Montserrat"/>
                          <a:sym typeface="Montserrat"/>
                        </a:rPr>
                        <a:t>(22%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Montserrat"/>
                          <a:ea typeface="Montserrat"/>
                          <a:cs typeface="Montserrat"/>
                          <a:sym typeface="Montserrat"/>
                        </a:rPr>
                        <a:t>Food &amp; Dining</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99850">
                <a:tc>
                  <a:txBody>
                    <a:bodyPr/>
                    <a:lstStyle/>
                    <a:p>
                      <a:pPr marL="0" lvl="0" indent="0" algn="ctr" rtl="0">
                        <a:spcBef>
                          <a:spcPts val="0"/>
                        </a:spcBef>
                        <a:spcAft>
                          <a:spcPts val="0"/>
                        </a:spcAft>
                        <a:buNone/>
                      </a:pPr>
                      <a:r>
                        <a:rPr lang="en-US" sz="1200">
                          <a:latin typeface="Montserrat"/>
                          <a:ea typeface="Montserrat"/>
                          <a:cs typeface="Montserrat"/>
                          <a:sym typeface="Montserrat"/>
                        </a:rPr>
                        <a:t>2</a:t>
                      </a:r>
                      <a:endParaRPr sz="1200">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800" i="1">
                          <a:solidFill>
                            <a:schemeClr val="dk1"/>
                          </a:solidFill>
                          <a:latin typeface="Montserrat"/>
                          <a:ea typeface="Montserrat"/>
                          <a:cs typeface="Montserrat"/>
                          <a:sym typeface="Montserrat"/>
                        </a:rPr>
                        <a:t>(22%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Montserrat"/>
                          <a:ea typeface="Montserrat"/>
                          <a:cs typeface="Montserrat"/>
                          <a:sym typeface="Montserrat"/>
                        </a:rPr>
                        <a:t>Crime &amp; Public Safety</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3</a:t>
                      </a:r>
                      <a:endParaRPr sz="1200">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800" i="1">
                          <a:solidFill>
                            <a:schemeClr val="dk1"/>
                          </a:solidFill>
                          <a:latin typeface="Montserrat"/>
                          <a:ea typeface="Montserrat"/>
                          <a:cs typeface="Montserrat"/>
                          <a:sym typeface="Montserrat"/>
                        </a:rPr>
                        <a:t>(8%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Montserrat"/>
                          <a:ea typeface="Montserrat"/>
                          <a:cs typeface="Montserrat"/>
                          <a:sym typeface="Montserrat"/>
                        </a:rPr>
                        <a:t>Community &amp; Local News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4</a:t>
                      </a:r>
                      <a:endParaRPr sz="1200">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800" i="1">
                          <a:solidFill>
                            <a:schemeClr val="dk1"/>
                          </a:solidFill>
                          <a:latin typeface="Montserrat"/>
                          <a:ea typeface="Montserrat"/>
                          <a:cs typeface="Montserrat"/>
                          <a:sym typeface="Montserrat"/>
                        </a:rPr>
                        <a:t>(4%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Montserrat"/>
                          <a:ea typeface="Montserrat"/>
                          <a:cs typeface="Montserrat"/>
                          <a:sym typeface="Montserrat"/>
                        </a:rPr>
                        <a:t>Local Govt &amp; Policy</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77" name="Google Shape;377;p37"/>
          <p:cNvSpPr/>
          <p:nvPr/>
        </p:nvSpPr>
        <p:spPr>
          <a:xfrm>
            <a:off x="8837675" y="2424019"/>
            <a:ext cx="245100" cy="200400"/>
          </a:xfrm>
          <a:prstGeom prst="rightArrow">
            <a:avLst>
              <a:gd name="adj1" fmla="val 50000"/>
              <a:gd name="adj2" fmla="val 50000"/>
            </a:avLst>
          </a:prstGeom>
          <a:solidFill>
            <a:srgbClr val="DCF2E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Libre Franklin"/>
              <a:ea typeface="Libre Franklin"/>
              <a:cs typeface="Libre Franklin"/>
              <a:sym typeface="Libre Franklin"/>
            </a:endParaRPr>
          </a:p>
        </p:txBody>
      </p:sp>
      <p:graphicFrame>
        <p:nvGraphicFramePr>
          <p:cNvPr id="378" name="Google Shape;378;p37"/>
          <p:cNvGraphicFramePr/>
          <p:nvPr/>
        </p:nvGraphicFramePr>
        <p:xfrm>
          <a:off x="277063" y="1644600"/>
          <a:ext cx="3000000" cy="3000000"/>
        </p:xfrm>
        <a:graphic>
          <a:graphicData uri="http://schemas.openxmlformats.org/drawingml/2006/table">
            <a:tbl>
              <a:tblPr>
                <a:noFill/>
                <a:tableStyleId>{5F17E7C4-814B-4186-BD4E-4D51B2D5414F}</a:tableStyleId>
              </a:tblPr>
              <a:tblGrid>
                <a:gridCol w="950200">
                  <a:extLst>
                    <a:ext uri="{9D8B030D-6E8A-4147-A177-3AD203B41FA5}">
                      <a16:colId xmlns:a16="http://schemas.microsoft.com/office/drawing/2014/main" val="20000"/>
                    </a:ext>
                  </a:extLst>
                </a:gridCol>
                <a:gridCol w="1473050">
                  <a:extLst>
                    <a:ext uri="{9D8B030D-6E8A-4147-A177-3AD203B41FA5}">
                      <a16:colId xmlns:a16="http://schemas.microsoft.com/office/drawing/2014/main" val="20001"/>
                    </a:ext>
                  </a:extLst>
                </a:gridCol>
              </a:tblGrid>
              <a:tr h="489875">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Rank </a:t>
                      </a:r>
                      <a:endParaRPr sz="12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US" sz="700" b="1">
                          <a:solidFill>
                            <a:schemeClr val="lt1"/>
                          </a:solidFill>
                          <a:latin typeface="Montserrat"/>
                          <a:ea typeface="Montserrat"/>
                          <a:cs typeface="Montserrat"/>
                          <a:sym typeface="Montserrat"/>
                        </a:rPr>
                        <a:t>(Share of top 50 headlines)</a:t>
                      </a:r>
                      <a:endParaRPr sz="700" b="1">
                        <a:solidFill>
                          <a:schemeClr val="lt1"/>
                        </a:solidFill>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858685"/>
                    </a:solidFill>
                  </a:tcPr>
                </a:tc>
                <a:tc>
                  <a:txBody>
                    <a:bodyPr/>
                    <a:lstStyle/>
                    <a:p>
                      <a:pPr marL="0" lvl="0" indent="0" algn="l" rtl="0">
                        <a:spcBef>
                          <a:spcPts val="0"/>
                        </a:spcBef>
                        <a:spcAft>
                          <a:spcPts val="0"/>
                        </a:spcAft>
                        <a:buNone/>
                      </a:pPr>
                      <a:r>
                        <a:rPr lang="en-US" sz="1200" b="1">
                          <a:solidFill>
                            <a:schemeClr val="lt1"/>
                          </a:solidFill>
                          <a:latin typeface="Montserrat"/>
                          <a:ea typeface="Montserrat"/>
                          <a:cs typeface="Montserrat"/>
                          <a:sym typeface="Montserrat"/>
                        </a:rPr>
                        <a:t>Theme</a:t>
                      </a:r>
                      <a:endParaRPr sz="1200" b="1">
                        <a:solidFill>
                          <a:schemeClr val="lt1"/>
                        </a:solidFill>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858685"/>
                    </a:solidFill>
                  </a:tcPr>
                </a:tc>
                <a:extLst>
                  <a:ext uri="{0D108BD9-81ED-4DB2-BD59-A6C34878D82A}">
                    <a16:rowId xmlns:a16="http://schemas.microsoft.com/office/drawing/2014/main" val="10000"/>
                  </a:ext>
                </a:extLst>
              </a:tr>
              <a:tr h="647200">
                <a:tc>
                  <a:txBody>
                    <a:bodyPr/>
                    <a:lstStyle/>
                    <a:p>
                      <a:pPr marL="0" lvl="0" indent="0" algn="ctr" rtl="0">
                        <a:spcBef>
                          <a:spcPts val="0"/>
                        </a:spcBef>
                        <a:spcAft>
                          <a:spcPts val="0"/>
                        </a:spcAft>
                        <a:buNone/>
                      </a:pPr>
                      <a:r>
                        <a:rPr lang="en-US" sz="1200" b="1">
                          <a:latin typeface="Montserrat"/>
                          <a:ea typeface="Montserrat"/>
                          <a:cs typeface="Montserrat"/>
                          <a:sym typeface="Montserrat"/>
                        </a:rPr>
                        <a:t>1</a:t>
                      </a:r>
                      <a:endParaRPr sz="1200" b="1">
                        <a:latin typeface="Montserrat"/>
                        <a:ea typeface="Montserrat"/>
                        <a:cs typeface="Montserrat"/>
                        <a:sym typeface="Montserrat"/>
                      </a:endParaRPr>
                    </a:p>
                    <a:p>
                      <a:pPr marL="0" lvl="0" indent="0" algn="ctr" rtl="0">
                        <a:spcBef>
                          <a:spcPts val="0"/>
                        </a:spcBef>
                        <a:spcAft>
                          <a:spcPts val="0"/>
                        </a:spcAft>
                        <a:buNone/>
                      </a:pPr>
                      <a:r>
                        <a:rPr lang="en-US" sz="800" i="1">
                          <a:latin typeface="Montserrat"/>
                          <a:ea typeface="Montserrat"/>
                          <a:cs typeface="Montserrat"/>
                          <a:sym typeface="Montserrat"/>
                        </a:rPr>
                        <a:t>(36% of top 50 headlines)</a:t>
                      </a:r>
                      <a:endParaRPr sz="800" i="1">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200" b="1">
                          <a:latin typeface="Montserrat"/>
                          <a:ea typeface="Montserrat"/>
                          <a:cs typeface="Montserrat"/>
                          <a:sym typeface="Montserrat"/>
                        </a:rPr>
                        <a:t>Education &amp; Schools</a:t>
                      </a:r>
                      <a:endParaRPr sz="1200" b="1">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2</a:t>
                      </a:r>
                      <a:endParaRPr sz="1200">
                        <a:latin typeface="Montserrat"/>
                        <a:ea typeface="Montserrat"/>
                        <a:cs typeface="Montserrat"/>
                        <a:sym typeface="Montserrat"/>
                      </a:endParaRPr>
                    </a:p>
                    <a:p>
                      <a:pPr marL="0" lvl="0" indent="0" algn="ctr" rtl="0">
                        <a:spcBef>
                          <a:spcPts val="0"/>
                        </a:spcBef>
                        <a:spcAft>
                          <a:spcPts val="0"/>
                        </a:spcAft>
                        <a:buNone/>
                      </a:pPr>
                      <a:r>
                        <a:rPr lang="en-US" sz="800" i="1">
                          <a:solidFill>
                            <a:schemeClr val="dk1"/>
                          </a:solidFill>
                          <a:latin typeface="Montserrat"/>
                          <a:ea typeface="Montserrat"/>
                          <a:cs typeface="Montserrat"/>
                          <a:sym typeface="Montserrat"/>
                        </a:rPr>
                        <a:t>(22%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a:solidFill>
                            <a:schemeClr val="dk1"/>
                          </a:solidFill>
                          <a:latin typeface="Montserrat"/>
                          <a:ea typeface="Montserrat"/>
                          <a:cs typeface="Montserrat"/>
                          <a:sym typeface="Montserrat"/>
                        </a:rPr>
                        <a:t>Community &amp; Local News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99850">
                <a:tc>
                  <a:txBody>
                    <a:bodyPr/>
                    <a:lstStyle/>
                    <a:p>
                      <a:pPr marL="0" lvl="0" indent="0" algn="ctr" rtl="0">
                        <a:spcBef>
                          <a:spcPts val="0"/>
                        </a:spcBef>
                        <a:spcAft>
                          <a:spcPts val="0"/>
                        </a:spcAft>
                        <a:buNone/>
                      </a:pPr>
                      <a:r>
                        <a:rPr lang="en-US" sz="1200">
                          <a:latin typeface="Montserrat"/>
                          <a:ea typeface="Montserrat"/>
                          <a:cs typeface="Montserrat"/>
                          <a:sym typeface="Montserrat"/>
                        </a:rPr>
                        <a:t>3</a:t>
                      </a:r>
                      <a:endParaRPr sz="1200">
                        <a:latin typeface="Montserrat"/>
                        <a:ea typeface="Montserrat"/>
                        <a:cs typeface="Montserrat"/>
                        <a:sym typeface="Montserrat"/>
                      </a:endParaRPr>
                    </a:p>
                    <a:p>
                      <a:pPr marL="0" lvl="0" indent="0" algn="ctr" rtl="0">
                        <a:spcBef>
                          <a:spcPts val="0"/>
                        </a:spcBef>
                        <a:spcAft>
                          <a:spcPts val="0"/>
                        </a:spcAft>
                        <a:buNone/>
                      </a:pPr>
                      <a:r>
                        <a:rPr lang="en-US" sz="800" i="1">
                          <a:solidFill>
                            <a:schemeClr val="dk1"/>
                          </a:solidFill>
                          <a:latin typeface="Montserrat"/>
                          <a:ea typeface="Montserrat"/>
                          <a:cs typeface="Montserrat"/>
                          <a:sym typeface="Montserrat"/>
                        </a:rPr>
                        <a:t>(20%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Food &amp; Dining</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4</a:t>
                      </a:r>
                      <a:endParaRPr sz="1200">
                        <a:latin typeface="Montserrat"/>
                        <a:ea typeface="Montserrat"/>
                        <a:cs typeface="Montserrat"/>
                        <a:sym typeface="Montserrat"/>
                      </a:endParaRPr>
                    </a:p>
                    <a:p>
                      <a:pPr marL="0" lvl="0" indent="0" algn="ctr" rtl="0">
                        <a:spcBef>
                          <a:spcPts val="0"/>
                        </a:spcBef>
                        <a:spcAft>
                          <a:spcPts val="0"/>
                        </a:spcAft>
                        <a:buNone/>
                      </a:pPr>
                      <a:r>
                        <a:rPr lang="en-US" sz="800" i="1">
                          <a:solidFill>
                            <a:schemeClr val="dk1"/>
                          </a:solidFill>
                          <a:latin typeface="Montserrat"/>
                          <a:ea typeface="Montserrat"/>
                          <a:cs typeface="Montserrat"/>
                          <a:sym typeface="Montserrat"/>
                        </a:rPr>
                        <a:t>(14%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Montserrat"/>
                          <a:ea typeface="Montserrat"/>
                          <a:cs typeface="Montserrat"/>
                          <a:sym typeface="Montserrat"/>
                        </a:rPr>
                        <a:t>Crime &amp; Public Safety</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758550">
                <a:tc>
                  <a:txBody>
                    <a:bodyPr/>
                    <a:lstStyle/>
                    <a:p>
                      <a:pPr marL="0" lvl="0" indent="0" algn="ctr" rtl="0">
                        <a:spcBef>
                          <a:spcPts val="0"/>
                        </a:spcBef>
                        <a:spcAft>
                          <a:spcPts val="0"/>
                        </a:spcAft>
                        <a:buNone/>
                      </a:pPr>
                      <a:r>
                        <a:rPr lang="en-US" sz="1200">
                          <a:latin typeface="Montserrat"/>
                          <a:ea typeface="Montserrat"/>
                          <a:cs typeface="Montserrat"/>
                          <a:sym typeface="Montserrat"/>
                        </a:rPr>
                        <a:t>5</a:t>
                      </a:r>
                      <a:endParaRPr sz="1200">
                        <a:latin typeface="Montserrat"/>
                        <a:ea typeface="Montserrat"/>
                        <a:cs typeface="Montserrat"/>
                        <a:sym typeface="Montserrat"/>
                      </a:endParaRPr>
                    </a:p>
                    <a:p>
                      <a:pPr marL="0" lvl="0" indent="0" algn="ctr" rtl="0">
                        <a:spcBef>
                          <a:spcPts val="0"/>
                        </a:spcBef>
                        <a:spcAft>
                          <a:spcPts val="0"/>
                        </a:spcAft>
                        <a:buNone/>
                      </a:pPr>
                      <a:r>
                        <a:rPr lang="en-US" sz="800" i="1">
                          <a:solidFill>
                            <a:schemeClr val="dk1"/>
                          </a:solidFill>
                          <a:latin typeface="Montserrat"/>
                          <a:ea typeface="Montserrat"/>
                          <a:cs typeface="Montserrat"/>
                          <a:sym typeface="Montserrat"/>
                        </a:rPr>
                        <a:t>(8% of top 50 headlines)</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Montserrat"/>
                          <a:ea typeface="Montserrat"/>
                          <a:cs typeface="Montserrat"/>
                          <a:sym typeface="Montserrat"/>
                        </a:rPr>
                        <a:t>Human Interest &amp; Family</a:t>
                      </a:r>
                      <a:endParaRPr sz="1200">
                        <a:latin typeface="Montserrat"/>
                        <a:ea typeface="Montserrat"/>
                        <a:cs typeface="Montserrat"/>
                        <a:sym typeface="Montserra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79" name="Google Shape;379;p37"/>
          <p:cNvSpPr/>
          <p:nvPr/>
        </p:nvSpPr>
        <p:spPr>
          <a:xfrm>
            <a:off x="2700325" y="2490813"/>
            <a:ext cx="245100" cy="200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380" name="Google Shape;380;p37"/>
          <p:cNvSpPr txBox="1"/>
          <p:nvPr/>
        </p:nvSpPr>
        <p:spPr>
          <a:xfrm>
            <a:off x="9105475" y="1778213"/>
            <a:ext cx="2571900" cy="3977700"/>
          </a:xfrm>
          <a:prstGeom prst="rect">
            <a:avLst/>
          </a:prstGeom>
          <a:solidFill>
            <a:srgbClr val="DCF2EE"/>
          </a:solidFill>
          <a:ln>
            <a:noFill/>
          </a:ln>
        </p:spPr>
        <p:txBody>
          <a:bodyPr spcFirstLastPara="1" wrap="square" lIns="91425" tIns="91425" rIns="91425" bIns="91425" anchor="t" anchorCtr="0">
            <a:noAutofit/>
          </a:bodyPr>
          <a:lstStyle/>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Tone: </a:t>
            </a:r>
            <a:r>
              <a:rPr lang="en-US" sz="1200">
                <a:latin typeface="Montserrat"/>
                <a:ea typeface="Montserrat"/>
                <a:cs typeface="Montserrat"/>
                <a:sym typeface="Montserrat"/>
              </a:rPr>
              <a:t>Concerned, critical, inquisitive</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Focus: </a:t>
            </a:r>
            <a:r>
              <a:rPr lang="en-US" sz="1200">
                <a:latin typeface="Montserrat"/>
                <a:ea typeface="Montserrat"/>
                <a:cs typeface="Montserrat"/>
                <a:sym typeface="Montserrat"/>
              </a:rPr>
              <a:t>Emotional reactions from parents and teachers to disruptive changes (start times, curriculum overhauls, teacher pay).</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Key Lens: </a:t>
            </a:r>
            <a:r>
              <a:rPr lang="en-US" sz="1200" i="1">
                <a:latin typeface="Montserrat"/>
                <a:ea typeface="Montserrat"/>
                <a:cs typeface="Montserrat"/>
                <a:sym typeface="Montserrat"/>
              </a:rPr>
              <a:t>“How will this impact families day-to-day, and why weren’t we consulted?”</a:t>
            </a:r>
            <a:endParaRPr sz="1200" i="1">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Framing: </a:t>
            </a:r>
            <a:r>
              <a:rPr lang="en-US" sz="1200">
                <a:latin typeface="Montserrat"/>
                <a:ea typeface="Montserrat"/>
                <a:cs typeface="Montserrat"/>
                <a:sym typeface="Montserrat"/>
              </a:rPr>
              <a:t>School decisions are surprising or poorly communicated; readers are focused on fairness and disruption.</a:t>
            </a:r>
            <a:endParaRPr sz="1200">
              <a:latin typeface="Montserrat"/>
              <a:ea typeface="Montserrat"/>
              <a:cs typeface="Montserrat"/>
              <a:sym typeface="Montserrat"/>
            </a:endParaRPr>
          </a:p>
        </p:txBody>
      </p:sp>
      <p:sp>
        <p:nvSpPr>
          <p:cNvPr id="381" name="Google Shape;381;p37"/>
          <p:cNvSpPr txBox="1"/>
          <p:nvPr/>
        </p:nvSpPr>
        <p:spPr>
          <a:xfrm>
            <a:off x="2945425" y="1778225"/>
            <a:ext cx="2571900" cy="3977700"/>
          </a:xfrm>
          <a:prstGeom prst="rect">
            <a:avLst/>
          </a:prstGeom>
          <a:solidFill>
            <a:schemeClr val="lt2"/>
          </a:solidFill>
          <a:ln>
            <a:noFill/>
          </a:ln>
        </p:spPr>
        <p:txBody>
          <a:bodyPr spcFirstLastPara="1" wrap="square" lIns="91425" tIns="91425" rIns="91425" bIns="91425" anchor="t" anchorCtr="0">
            <a:noAutofit/>
          </a:bodyPr>
          <a:lstStyle/>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Tone: </a:t>
            </a:r>
            <a:r>
              <a:rPr lang="en-US" sz="1200">
                <a:latin typeface="Montserrat"/>
                <a:ea typeface="Montserrat"/>
                <a:cs typeface="Montserrat"/>
                <a:sym typeface="Montserrat"/>
              </a:rPr>
              <a:t>Informed, evaluative, concerned</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Focus: </a:t>
            </a:r>
            <a:r>
              <a:rPr lang="en-US" sz="1200">
                <a:latin typeface="Montserrat"/>
                <a:ea typeface="Montserrat"/>
                <a:cs typeface="Montserrat"/>
                <a:sym typeface="Montserrat"/>
              </a:rPr>
              <a:t>Student outcomes (SAT scores, performance rankings), teacher pay, funding efficiency, and quality of education.</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Key Lens: </a:t>
            </a:r>
            <a:r>
              <a:rPr lang="en-US" sz="1200" i="1">
                <a:latin typeface="Montserrat"/>
                <a:ea typeface="Montserrat"/>
                <a:cs typeface="Montserrat"/>
                <a:sym typeface="Montserrat"/>
              </a:rPr>
              <a:t>“Are schools delivering excellence and upholding standards?”</a:t>
            </a:r>
            <a:endParaRPr sz="1200" i="1">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1" algn="l" rtl="0">
              <a:spcBef>
                <a:spcPts val="0"/>
              </a:spcBef>
              <a:spcAft>
                <a:spcPts val="0"/>
              </a:spcAft>
              <a:buSzPts val="1200"/>
              <a:buFont typeface="Montserrat"/>
              <a:buChar char="●"/>
            </a:pPr>
            <a:r>
              <a:rPr lang="en-US" sz="1200" b="1">
                <a:latin typeface="Montserrat"/>
                <a:ea typeface="Montserrat"/>
                <a:cs typeface="Montserrat"/>
                <a:sym typeface="Montserrat"/>
              </a:rPr>
              <a:t>Framing: </a:t>
            </a:r>
            <a:r>
              <a:rPr lang="en-US" sz="1200">
                <a:latin typeface="Montserrat"/>
                <a:ea typeface="Montserrat"/>
                <a:cs typeface="Montserrat"/>
                <a:sym typeface="Montserrat"/>
              </a:rPr>
              <a:t>Emphasis on transparency, quality benchmarks, and making sure systems deliver results worthy of investment.</a:t>
            </a:r>
            <a:endParaRPr sz="1200">
              <a:latin typeface="Montserrat"/>
              <a:ea typeface="Montserrat"/>
              <a:cs typeface="Montserrat"/>
              <a:sym typeface="Montserrat"/>
            </a:endParaRPr>
          </a:p>
        </p:txBody>
      </p:sp>
      <p:sp>
        <p:nvSpPr>
          <p:cNvPr id="382" name="Google Shape;382;p37"/>
          <p:cNvSpPr txBox="1"/>
          <p:nvPr/>
        </p:nvSpPr>
        <p:spPr>
          <a:xfrm>
            <a:off x="2829950" y="6565800"/>
            <a:ext cx="6296400" cy="22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E9E9E"/>
                </a:solidFill>
                <a:latin typeface="Montserrat"/>
                <a:ea typeface="Montserrat"/>
                <a:cs typeface="Montserrat"/>
                <a:sym typeface="Montserrat"/>
              </a:rPr>
              <a:t>For informational purposes only. Do Not Distribute. Proprietary information of CinqDI</a:t>
            </a:r>
            <a:r>
              <a:rPr lang="en-US" sz="800" b="1">
                <a:solidFill>
                  <a:srgbClr val="FFFFFF"/>
                </a:solidFill>
                <a:latin typeface="Montserrat"/>
                <a:ea typeface="Montserrat"/>
                <a:cs typeface="Montserrat"/>
                <a:sym typeface="Montserrat"/>
              </a:rPr>
              <a:t>.</a:t>
            </a:r>
            <a:endParaRPr sz="800" b="1">
              <a:solidFill>
                <a:srgbClr val="FFFFFF"/>
              </a:solidFill>
              <a:latin typeface="Montserrat"/>
              <a:ea typeface="Montserrat"/>
              <a:cs typeface="Montserrat"/>
              <a:sym typeface="Montserrat"/>
            </a:endParaRPr>
          </a:p>
        </p:txBody>
      </p:sp>
      <p:sp>
        <p:nvSpPr>
          <p:cNvPr id="383" name="Google Shape;383;p37"/>
          <p:cNvSpPr txBox="1"/>
          <p:nvPr/>
        </p:nvSpPr>
        <p:spPr>
          <a:xfrm>
            <a:off x="0" y="6553200"/>
            <a:ext cx="7937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rgbClr val="000000"/>
                </a:solidFill>
                <a:highlight>
                  <a:srgbClr val="FFFFFF"/>
                </a:highlight>
              </a:rPr>
              <a:t>Source: CinqDI, Aug</a:t>
            </a:r>
            <a:r>
              <a:rPr lang="en-US" sz="1000" i="1">
                <a:highlight>
                  <a:srgbClr val="FFFFFF"/>
                </a:highlight>
              </a:rPr>
              <a:t> 21 - Sept 21, 2025</a:t>
            </a:r>
            <a:endParaRPr sz="1000" i="1">
              <a:solidFill>
                <a:srgbClr val="000000"/>
              </a:solidFill>
              <a:highlight>
                <a:srgbClr val="FFFFFF"/>
              </a:highlight>
            </a:endParaRPr>
          </a:p>
        </p:txBody>
      </p:sp>
      <p:sp>
        <p:nvSpPr>
          <p:cNvPr id="384" name="Google Shape;384;p37"/>
          <p:cNvSpPr/>
          <p:nvPr/>
        </p:nvSpPr>
        <p:spPr>
          <a:xfrm>
            <a:off x="8378081" y="6465622"/>
            <a:ext cx="2864400" cy="358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CINQ_Custom Design">
  <a:themeElements>
    <a:clrScheme name="CINQDI Palette">
      <a:dk1>
        <a:srgbClr val="000000"/>
      </a:dk1>
      <a:lt1>
        <a:srgbClr val="FFFFFF"/>
      </a:lt1>
      <a:dk2>
        <a:srgbClr val="44546A"/>
      </a:dk2>
      <a:lt2>
        <a:srgbClr val="E7E6E6"/>
      </a:lt2>
      <a:accent1>
        <a:srgbClr val="56BBB1"/>
      </a:accent1>
      <a:accent2>
        <a:srgbClr val="B64B8D"/>
      </a:accent2>
      <a:accent3>
        <a:srgbClr val="2F5D61"/>
      </a:accent3>
      <a:accent4>
        <a:srgbClr val="F6C25D"/>
      </a:accent4>
      <a:accent5>
        <a:srgbClr val="F3673C"/>
      </a:accent5>
      <a:accent6>
        <a:srgbClr val="697D80"/>
      </a:accent6>
      <a:hlink>
        <a:srgbClr val="0094BE"/>
      </a:hlink>
      <a:folHlink>
        <a:srgbClr val="B64B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NQ_Custom Design">
  <a:themeElements>
    <a:clrScheme name="CINQDI Palette">
      <a:dk1>
        <a:srgbClr val="000000"/>
      </a:dk1>
      <a:lt1>
        <a:srgbClr val="FFFFFF"/>
      </a:lt1>
      <a:dk2>
        <a:srgbClr val="44546A"/>
      </a:dk2>
      <a:lt2>
        <a:srgbClr val="E7E6E6"/>
      </a:lt2>
      <a:accent1>
        <a:srgbClr val="56BBB1"/>
      </a:accent1>
      <a:accent2>
        <a:srgbClr val="B64B8D"/>
      </a:accent2>
      <a:accent3>
        <a:srgbClr val="2F5D61"/>
      </a:accent3>
      <a:accent4>
        <a:srgbClr val="F6C25D"/>
      </a:accent4>
      <a:accent5>
        <a:srgbClr val="F3673C"/>
      </a:accent5>
      <a:accent6>
        <a:srgbClr val="697D80"/>
      </a:accent6>
      <a:hlink>
        <a:srgbClr val="0094BE"/>
      </a:hlink>
      <a:folHlink>
        <a:srgbClr val="B64B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NQ_Custom Design Interiors">
  <a:themeElements>
    <a:clrScheme name="CINQDI Palette">
      <a:dk1>
        <a:srgbClr val="000000"/>
      </a:dk1>
      <a:lt1>
        <a:srgbClr val="FFFFFF"/>
      </a:lt1>
      <a:dk2>
        <a:srgbClr val="44546A"/>
      </a:dk2>
      <a:lt2>
        <a:srgbClr val="E7E6E6"/>
      </a:lt2>
      <a:accent1>
        <a:srgbClr val="56BBB1"/>
      </a:accent1>
      <a:accent2>
        <a:srgbClr val="B64B8D"/>
      </a:accent2>
      <a:accent3>
        <a:srgbClr val="2F5D61"/>
      </a:accent3>
      <a:accent4>
        <a:srgbClr val="F6C25D"/>
      </a:accent4>
      <a:accent5>
        <a:srgbClr val="F3673C"/>
      </a:accent5>
      <a:accent6>
        <a:srgbClr val="697D80"/>
      </a:accent6>
      <a:hlink>
        <a:srgbClr val="0094BE"/>
      </a:hlink>
      <a:folHlink>
        <a:srgbClr val="B64B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1868</Words>
  <Application>Microsoft Macintosh PowerPoint</Application>
  <PresentationFormat>Widescreen</PresentationFormat>
  <Paragraphs>306</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Libre Franklin Medium</vt:lpstr>
      <vt:lpstr>Montserrat</vt:lpstr>
      <vt:lpstr>Arial</vt:lpstr>
      <vt:lpstr>Calibri</vt:lpstr>
      <vt:lpstr>Libre Franklin</vt:lpstr>
      <vt:lpstr>Aptos</vt:lpstr>
      <vt:lpstr>Avenir</vt:lpstr>
      <vt:lpstr>Franklin Gothic</vt:lpstr>
      <vt:lpstr>CINQ_Custom Design</vt:lpstr>
      <vt:lpstr>CINQ_Custom Design</vt:lpstr>
      <vt:lpstr>CINQ_Custom Design Interiors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Heather Gothot</cp:lastModifiedBy>
  <cp:revision>1</cp:revision>
  <dcterms:modified xsi:type="dcterms:W3CDTF">2025-09-24T19:09:07Z</dcterms:modified>
</cp:coreProperties>
</file>